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</p:sldIdLst>
  <p:sldSz cy="6858000" cx="9144000"/>
  <p:notesSz cx="6858000" cy="9144000"/>
  <p:embeddedFontLst>
    <p:embeddedFont>
      <p:font typeface="Lato"/>
      <p:regular r:id="rId96"/>
      <p:bold r:id="rId97"/>
      <p:italic r:id="rId98"/>
      <p:boldItalic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49">
          <p15:clr>
            <a:srgbClr val="A4A3A4"/>
          </p15:clr>
        </p15:guide>
        <p15:guide id="4" pos="551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  <p:guide pos="249"/>
        <p:guide pos="551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font" Target="fonts/Lato-bold.fntdata"/><Relationship Id="rId96" Type="http://schemas.openxmlformats.org/officeDocument/2006/relationships/font" Target="fonts/Lato-regular.fntdata"/><Relationship Id="rId11" Type="http://schemas.openxmlformats.org/officeDocument/2006/relationships/slide" Target="slides/slide6.xml"/><Relationship Id="rId99" Type="http://schemas.openxmlformats.org/officeDocument/2006/relationships/font" Target="fonts/Lato-boldItalic.fntdata"/><Relationship Id="rId10" Type="http://schemas.openxmlformats.org/officeDocument/2006/relationships/slide" Target="slides/slide5.xml"/><Relationship Id="rId98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wnloads.mysql.com/docs/refman-4.1-pt.a4.pdf" TargetMode="Externa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" name="Google Shape;8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5c0d402f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g145c0d402f9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Você pode registrar dados em uma agenda, ou talvez em um computador pessoal em um software como Microsoft Acess ou Excel.</a:t>
            </a:r>
            <a:br>
              <a:rPr lang="pt-BR"/>
            </a:br>
            <a:r>
              <a:rPr lang="pt-BR"/>
              <a:t>Essa coleção de dados se chama Banco de dados.</a:t>
            </a:r>
            <a:br>
              <a:rPr lang="pt-BR"/>
            </a:br>
            <a:endParaRPr/>
          </a:p>
        </p:txBody>
      </p:sp>
      <p:sp>
        <p:nvSpPr>
          <p:cNvPr id="253" name="Google Shape;25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45c0d402f9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Você pode registrar dados em uma agenda, ou talvez em um computador pessoal em um software como Microsoft Acess ou Excel.</a:t>
            </a:r>
            <a:br>
              <a:rPr lang="pt-BR"/>
            </a:br>
            <a:r>
              <a:rPr lang="pt-BR"/>
              <a:t>Essa coleção de dados se chama Banco de dados.</a:t>
            </a:r>
            <a:br>
              <a:rPr lang="pt-BR"/>
            </a:br>
            <a:endParaRPr/>
          </a:p>
        </p:txBody>
      </p:sp>
      <p:sp>
        <p:nvSpPr>
          <p:cNvPr id="264" name="Google Shape;264;g145c0d402f9_1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45c0d402f9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Você pode registrar dados em uma agenda, ou talvez em um computador pessoal em um software como Microsoft Acess ou Excel.</a:t>
            </a:r>
            <a:br>
              <a:rPr lang="pt-BR"/>
            </a:br>
            <a:r>
              <a:rPr lang="pt-BR"/>
              <a:t>Essa coleção de dados se chama Banco de dados.</a:t>
            </a:r>
            <a:br>
              <a:rPr lang="pt-BR"/>
            </a:br>
            <a:endParaRPr/>
          </a:p>
        </p:txBody>
      </p:sp>
      <p:sp>
        <p:nvSpPr>
          <p:cNvPr id="277" name="Google Shape;277;g145c0d402f9_1_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5c0d402f9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Você pode registrar dados em uma agenda, ou talvez em um computador pessoal em um software como Microsoft Acess ou Excel.</a:t>
            </a:r>
            <a:br>
              <a:rPr lang="pt-BR"/>
            </a:br>
            <a:r>
              <a:rPr lang="pt-BR"/>
              <a:t>Essa coleção de dados se chama Banco de dados.</a:t>
            </a:r>
            <a:br>
              <a:rPr lang="pt-BR"/>
            </a:br>
            <a:endParaRPr/>
          </a:p>
        </p:txBody>
      </p:sp>
      <p:sp>
        <p:nvSpPr>
          <p:cNvPr id="288" name="Google Shape;288;g145c0d402f9_1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45c0d402f9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Você pode registrar dados em uma agenda, ou talvez em um computador pessoal em um software como Microsoft Acess ou Excel.</a:t>
            </a:r>
            <a:br>
              <a:rPr lang="pt-BR"/>
            </a:br>
            <a:r>
              <a:rPr lang="pt-BR"/>
              <a:t>Essa coleção de dados se chama Banco de dados.</a:t>
            </a:r>
            <a:br>
              <a:rPr lang="pt-BR"/>
            </a:br>
            <a:endParaRPr/>
          </a:p>
        </p:txBody>
      </p:sp>
      <p:sp>
        <p:nvSpPr>
          <p:cNvPr id="302" name="Google Shape;302;g145c0d402f9_1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45c0d402f9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rgbClr val="202124"/>
                </a:solidFill>
                <a:highlight>
                  <a:srgbClr val="FFFFFF"/>
                </a:highlight>
              </a:rPr>
              <a:t>CRM é a sigla para Customer Relationship Management, em tradução livre “Gestão de Relacionamento com o Cliente”, termo utilizado hoje tanto para definir o software que </a:t>
            </a:r>
            <a:r>
              <a:rPr b="1" lang="pt-BR" sz="1200">
                <a:solidFill>
                  <a:srgbClr val="202124"/>
                </a:solidFill>
                <a:highlight>
                  <a:srgbClr val="FFFFFF"/>
                </a:highlight>
              </a:rPr>
              <a:t>armazena todas as informações sobre os clientes, quanto para classificar técnicas relacionadas ao relacionamento com o cliente</a:t>
            </a:r>
            <a:r>
              <a:rPr lang="pt-BR" sz="1200">
                <a:solidFill>
                  <a:srgbClr val="202124"/>
                </a:solidFill>
                <a:highlight>
                  <a:srgbClr val="FFFFFF"/>
                </a:highlight>
              </a:rPr>
              <a:t>.</a:t>
            </a:r>
            <a:br>
              <a:rPr lang="pt-BR"/>
            </a:br>
            <a:endParaRPr/>
          </a:p>
        </p:txBody>
      </p:sp>
      <p:sp>
        <p:nvSpPr>
          <p:cNvPr id="313" name="Google Shape;313;g145c0d402f9_1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5c0d402f9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pt-BR"/>
            </a:br>
            <a:endParaRPr/>
          </a:p>
        </p:txBody>
      </p:sp>
      <p:sp>
        <p:nvSpPr>
          <p:cNvPr id="324" name="Google Shape;324;g145c0d402f9_1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5c0d402f9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Normalmente usamos falar somente “Banco de dados”.</a:t>
            </a:r>
            <a:br>
              <a:rPr lang="pt-BR"/>
            </a:br>
            <a:endParaRPr/>
          </a:p>
        </p:txBody>
      </p:sp>
      <p:sp>
        <p:nvSpPr>
          <p:cNvPr id="337" name="Google Shape;337;g145c0d402f9_1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45c0d402f9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8" name="Google Shape;348;g145c0d402f9_1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45e0079ab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Um local </a:t>
            </a:r>
            <a:r>
              <a:rPr lang="pt-BR"/>
              <a:t>físico</a:t>
            </a:r>
            <a:r>
              <a:rPr lang="pt-BR"/>
              <a:t> que temos acesso. </a:t>
            </a:r>
            <a:endParaRPr/>
          </a:p>
        </p:txBody>
      </p:sp>
      <p:sp>
        <p:nvSpPr>
          <p:cNvPr id="359" name="Google Shape;359;g145e0079ab4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45e0079ab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0" name="Google Shape;370;g145e0079ab4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45e0079ab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3" name="Google Shape;383;g145e0079ab4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45e0079ab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g145e0079ab4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45e0079ab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Obs.: Note que os serviços (Apache e MySQL) utilizam “portas”, se por acaso, antes da instalação do XAMPP outra aplicação já estiver usando alguma destas portas, o serviço não inicia.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6" name="Google Shape;406;g145e0079ab4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45e5dd5bd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2" name="Google Shape;422;g145e5dd5bd5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45e5dd5bd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2" name="Google Shape;432;g145e5dd5bd5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5e5dd5bd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3" name="Google Shape;443;g145e5dd5bd5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45e5dd5bd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Digite o comando show databases e veja o que acontece!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4" name="Google Shape;454;g145e5dd5bd5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45e5dd5bd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Digite o comando show databases e veja o que acontece!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5" name="Google Shape;465;g145e5dd5bd5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Não há </a:t>
            </a:r>
            <a:r>
              <a:rPr lang="pt-BR"/>
              <a:t>necessidade</a:t>
            </a:r>
            <a:r>
              <a:rPr lang="pt-BR"/>
              <a:t> de baixar a aplicação nos computadores do Senai, pois já possui a aplicação.</a:t>
            </a:r>
            <a:endParaRPr/>
          </a:p>
        </p:txBody>
      </p:sp>
      <p:sp>
        <p:nvSpPr>
          <p:cNvPr id="476" name="Google Shape;47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45fa7ff56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Não há necessidade de baixar a aplicação nos computadores do Senai, pois já possui a aplicação.</a:t>
            </a:r>
            <a:endParaRPr/>
          </a:p>
        </p:txBody>
      </p:sp>
      <p:sp>
        <p:nvSpPr>
          <p:cNvPr id="490" name="Google Shape;490;g145fa7ff560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45fa7ff56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Não há necessidade de baixar a aplicação nos computadores do Senai, pois já possui a aplicação.</a:t>
            </a:r>
            <a:endParaRPr/>
          </a:p>
        </p:txBody>
      </p:sp>
      <p:sp>
        <p:nvSpPr>
          <p:cNvPr id="503" name="Google Shape;503;g145fa7ff560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45fa7ff56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6" name="Google Shape;516;g145fa7ff560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4616a247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1" name="Google Shape;531;g14616a2476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4616a2476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2" name="Google Shape;542;g14616a24761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4616a2476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3" name="Google Shape;553;g14616a24761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4616a2476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4" name="Google Shape;564;g14616a24761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4621f471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5" name="Google Shape;575;g14621f4716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4866c1ea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O pop pode ser </a:t>
            </a:r>
            <a:r>
              <a:rPr lang="pt-BR"/>
              <a:t>utilizado</a:t>
            </a:r>
            <a:r>
              <a:rPr lang="pt-BR"/>
              <a:t> de forma online, </a:t>
            </a:r>
            <a:br>
              <a:rPr lang="pt-BR"/>
            </a:br>
            <a:r>
              <a:rPr lang="pt-BR"/>
              <a:t>Para fins </a:t>
            </a:r>
            <a:r>
              <a:rPr lang="pt-BR"/>
              <a:t>didáticos</a:t>
            </a:r>
            <a:r>
              <a:rPr lang="pt-BR"/>
              <a:t> é suficiente, sua interface é leve e </a:t>
            </a:r>
            <a:r>
              <a:rPr lang="pt-BR"/>
              <a:t>utiliza</a:t>
            </a:r>
            <a:r>
              <a:rPr lang="pt-BR"/>
              <a:t> poucos recursos.</a:t>
            </a:r>
            <a:endParaRPr/>
          </a:p>
        </p:txBody>
      </p:sp>
      <p:sp>
        <p:nvSpPr>
          <p:cNvPr id="586" name="Google Shape;586;g14866c1ea1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4866c1ea1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O pop pode ser utilizado de forma online, </a:t>
            </a:r>
            <a:br>
              <a:rPr lang="pt-BR"/>
            </a:br>
            <a:r>
              <a:rPr lang="pt-BR"/>
              <a:t>Para fins didáticos é suficiente, sua interface é leve e utiliza poucos recursos.</a:t>
            </a:r>
            <a:endParaRPr/>
          </a:p>
        </p:txBody>
      </p:sp>
      <p:sp>
        <p:nvSpPr>
          <p:cNvPr id="597" name="Google Shape;597;g14866c1ea1b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4866c1ea1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O pop pode ser utilizado de forma online, </a:t>
            </a:r>
            <a:br>
              <a:rPr lang="pt-BR"/>
            </a:br>
            <a:r>
              <a:rPr lang="pt-BR"/>
              <a:t>Para fins didáticos é suficiente, sua interface é leve e utiliza poucos recursos.</a:t>
            </a:r>
            <a:endParaRPr/>
          </a:p>
        </p:txBody>
      </p:sp>
      <p:sp>
        <p:nvSpPr>
          <p:cNvPr id="608" name="Google Shape;608;g14866c1ea1b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4866c1ea1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Clicando no +, vamos criar uma nova Query (Consulta)</a:t>
            </a:r>
            <a:endParaRPr/>
          </a:p>
        </p:txBody>
      </p:sp>
      <p:sp>
        <p:nvSpPr>
          <p:cNvPr id="623" name="Google Shape;623;g14866c1ea1b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4866c1ea1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5" name="Google Shape;635;g14866c1ea1b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4866c1ea1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7" name="Google Shape;647;g14866c1ea1b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4866c1ea1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9" name="Google Shape;659;g14866c1ea1b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4866c1ea1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9" name="Google Shape;679;g14866c1ea1b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4866d657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</p:txBody>
      </p:sp>
      <p:sp>
        <p:nvSpPr>
          <p:cNvPr id="690" name="Google Shape;690;g14866d657e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4866d657e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</p:txBody>
      </p:sp>
      <p:sp>
        <p:nvSpPr>
          <p:cNvPr id="701" name="Google Shape;701;g14866d657ee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38832923f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</p:txBody>
      </p:sp>
      <p:sp>
        <p:nvSpPr>
          <p:cNvPr id="712" name="Google Shape;712;g138832923f3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4866d657e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</p:txBody>
      </p:sp>
      <p:sp>
        <p:nvSpPr>
          <p:cNvPr id="724" name="Google Shape;724;g14866d657ee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4866d657e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</p:txBody>
      </p:sp>
      <p:sp>
        <p:nvSpPr>
          <p:cNvPr id="735" name="Google Shape;735;g14866d657ee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4866d657e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</p:txBody>
      </p:sp>
      <p:sp>
        <p:nvSpPr>
          <p:cNvPr id="746" name="Google Shape;746;g14866d657ee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4866d657e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</p:txBody>
      </p:sp>
      <p:sp>
        <p:nvSpPr>
          <p:cNvPr id="757" name="Google Shape;757;g14866d657ee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4866d657e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</p:txBody>
      </p:sp>
      <p:sp>
        <p:nvSpPr>
          <p:cNvPr id="768" name="Google Shape;768;g14866d657ee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866d657e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</p:txBody>
      </p:sp>
      <p:sp>
        <p:nvSpPr>
          <p:cNvPr id="779" name="Google Shape;779;g14866d657ee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4866d657e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</p:txBody>
      </p:sp>
      <p:sp>
        <p:nvSpPr>
          <p:cNvPr id="790" name="Google Shape;790;g14866d657ee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4866d657e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</p:txBody>
      </p:sp>
      <p:sp>
        <p:nvSpPr>
          <p:cNvPr id="801" name="Google Shape;801;g14866d657ee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4866d657e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</p:txBody>
      </p:sp>
      <p:sp>
        <p:nvSpPr>
          <p:cNvPr id="812" name="Google Shape;812;g14866d657ee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487df1e4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</p:txBody>
      </p:sp>
      <p:sp>
        <p:nvSpPr>
          <p:cNvPr id="823" name="Google Shape;823;g1487df1e4e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487df1e4e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RESPOSTA:</a:t>
            </a:r>
            <a:endParaRPr/>
          </a:p>
        </p:txBody>
      </p:sp>
      <p:sp>
        <p:nvSpPr>
          <p:cNvPr id="834" name="Google Shape;834;g1487df1e4e3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487df1e4e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</p:txBody>
      </p:sp>
      <p:sp>
        <p:nvSpPr>
          <p:cNvPr id="845" name="Google Shape;845;g1487df1e4e3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487df1e4e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</p:txBody>
      </p:sp>
      <p:sp>
        <p:nvSpPr>
          <p:cNvPr id="856" name="Google Shape;856;g1487df1e4e3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487df1e4e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</p:txBody>
      </p:sp>
      <p:sp>
        <p:nvSpPr>
          <p:cNvPr id="867" name="Google Shape;867;g1487df1e4e3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487bced4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</p:txBody>
      </p:sp>
      <p:sp>
        <p:nvSpPr>
          <p:cNvPr id="878" name="Google Shape;878;g1487bced40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487bced40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</p:txBody>
      </p:sp>
      <p:sp>
        <p:nvSpPr>
          <p:cNvPr id="889" name="Google Shape;889;g1487bced407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14921bd8aa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Exemplo: Dentro da tabela endereço temos os atributos (11 no total) e dentro do “district” temos Texas Califórnia, Washington.</a:t>
            </a:r>
            <a:br>
              <a:rPr lang="pt-BR"/>
            </a:br>
            <a:r>
              <a:rPr lang="pt-BR"/>
              <a:t>Podemos usar o operador para especificar os valores que desejamos filtrar.</a:t>
            </a:r>
            <a:br>
              <a:rPr lang="pt-BR"/>
            </a:br>
            <a:r>
              <a:rPr lang="pt-BR"/>
              <a:t>Por que não utilizar o OR?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0" name="Google Shape;900;g14921bd8aab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4921bd8aa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</p:txBody>
      </p:sp>
      <p:sp>
        <p:nvSpPr>
          <p:cNvPr id="911" name="Google Shape;911;g14921bd8aab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4921bd8a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</p:txBody>
      </p:sp>
      <p:sp>
        <p:nvSpPr>
          <p:cNvPr id="922" name="Google Shape;922;g14921bd8aa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4921bd8aa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O operador BETWEEN significa entre dois valores. Muito utilizado para puxar uma “range” que está dentro de um início e fim.</a:t>
            </a:r>
            <a:br>
              <a:rPr lang="pt-BR"/>
            </a:br>
            <a:r>
              <a:rPr lang="pt-BR"/>
              <a:t>Podemos utilizar o </a:t>
            </a:r>
            <a:r>
              <a:rPr lang="pt-BR">
                <a:solidFill>
                  <a:schemeClr val="dk1"/>
                </a:solidFill>
              </a:rPr>
              <a:t>BETWEEN </a:t>
            </a:r>
            <a:r>
              <a:rPr lang="pt-BR"/>
              <a:t>para filtrar todos os resultados entre uma data de início e fim ou então filtrar valores com início e fim, idade. E muito mais.</a:t>
            </a:r>
            <a:endParaRPr/>
          </a:p>
        </p:txBody>
      </p:sp>
      <p:sp>
        <p:nvSpPr>
          <p:cNvPr id="933" name="Google Shape;933;g14921bd8aab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44f604cb6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g144f604cb67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4921bd8aa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</p:txBody>
      </p:sp>
      <p:sp>
        <p:nvSpPr>
          <p:cNvPr id="944" name="Google Shape;944;g14921bd8aab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14959c93bd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No termo em </a:t>
            </a:r>
            <a:r>
              <a:rPr lang="pt-BR"/>
              <a:t>inglês</a:t>
            </a:r>
            <a:r>
              <a:rPr lang="pt-BR"/>
              <a:t> pode significar “gostar de”, “parecer com”.</a:t>
            </a:r>
            <a:br>
              <a:rPr lang="pt-BR"/>
            </a:br>
            <a:r>
              <a:rPr lang="pt-BR"/>
              <a:t>Em SQL, LIKE tem o significado de “IGUAL A”.</a:t>
            </a:r>
            <a:br>
              <a:rPr lang="pt-BR"/>
            </a:br>
            <a:r>
              <a:rPr lang="pt-BR"/>
              <a:t>No exemplo, podemos localizar todos os “actor” que tem o nome “a”.</a:t>
            </a:r>
            <a:br>
              <a:rPr lang="pt-BR"/>
            </a:br>
            <a:r>
              <a:rPr lang="pt-BR"/>
              <a:t>Note que não irá retornar nenhum dado, pois não temos “actor” com o nome “a”.</a:t>
            </a:r>
            <a:br>
              <a:rPr lang="pt-BR"/>
            </a:br>
            <a:endParaRPr/>
          </a:p>
        </p:txBody>
      </p:sp>
      <p:sp>
        <p:nvSpPr>
          <p:cNvPr id="955" name="Google Shape;955;g14959c93bd2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4959c93bd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br>
              <a:rPr lang="pt-BR"/>
            </a:br>
            <a:r>
              <a:rPr lang="pt-BR"/>
              <a:t>Então, vamos localizar todos os “actors” que começam com a letra “A”.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Podemos usar esse recurso para verificar palavras </a:t>
            </a:r>
            <a:r>
              <a:rPr lang="pt-BR"/>
              <a:t>terminadas</a:t>
            </a:r>
            <a:r>
              <a:rPr lang="pt-BR"/>
              <a:t> com a, por exemplo (...WHERE first_name LIKE ‘%a’;)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ou ainda para palavras que </a:t>
            </a:r>
            <a:r>
              <a:rPr lang="pt-BR"/>
              <a:t>contenham</a:t>
            </a:r>
            <a:r>
              <a:rPr lang="pt-BR"/>
              <a:t> a letra ‘A’. Exemplo (...WHERE first_name LIKE ‘%a%’)</a:t>
            </a:r>
            <a:br>
              <a:rPr lang="pt-BR"/>
            </a:br>
            <a:endParaRPr/>
          </a:p>
        </p:txBody>
      </p:sp>
      <p:sp>
        <p:nvSpPr>
          <p:cNvPr id="966" name="Google Shape;966;g14959c93bd2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4959c93bd2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</p:txBody>
      </p:sp>
      <p:sp>
        <p:nvSpPr>
          <p:cNvPr id="977" name="Google Shape;977;g14959c93bd2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4959c93bd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Quando temos um valor NULL no registro, as buscas por dados ou </a:t>
            </a:r>
            <a:r>
              <a:rPr lang="pt-BR"/>
              <a:t>estatísticas</a:t>
            </a:r>
            <a:r>
              <a:rPr lang="pt-BR"/>
              <a:t> podem ser comprometidas.</a:t>
            </a:r>
            <a:br>
              <a:rPr lang="pt-BR"/>
            </a:br>
            <a:r>
              <a:rPr lang="pt-BR"/>
              <a:t>EX: Buscar todos os clientes com menos de 18 anos, caso algum campo “Data de nascimento” esteja vazio, não irá retornar um </a:t>
            </a:r>
            <a:r>
              <a:rPr lang="pt-BR"/>
              <a:t>número</a:t>
            </a:r>
            <a:r>
              <a:rPr lang="pt-BR"/>
              <a:t> exato de registros.</a:t>
            </a:r>
            <a:br>
              <a:rPr lang="pt-BR"/>
            </a:br>
            <a:endParaRPr/>
          </a:p>
        </p:txBody>
      </p:sp>
      <p:sp>
        <p:nvSpPr>
          <p:cNvPr id="988" name="Google Shape;988;g14959c93bd2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4959c93bd2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Quando temos um valor NULL no registro, as buscas por dados ou estatísticas podem ser comprometidas.</a:t>
            </a:r>
            <a:br>
              <a:rPr lang="pt-BR"/>
            </a:br>
            <a:r>
              <a:rPr lang="pt-BR"/>
              <a:t>EX: Buscar todos os clientes com menos de 18 anos, caso algum campo “Data de nascimento” esteja vazio, não irá retornar um número exato de registros.</a:t>
            </a:r>
            <a:br>
              <a:rPr lang="pt-BR"/>
            </a:br>
            <a:r>
              <a:rPr lang="pt-BR"/>
              <a:t>Para o </a:t>
            </a:r>
            <a:r>
              <a:rPr lang="pt-BR"/>
              <a:t>código</a:t>
            </a:r>
            <a:r>
              <a:rPr lang="pt-BR"/>
              <a:t> acima, executado na BASE de DADOS do sakila, irá retornar 4 registros.</a:t>
            </a:r>
            <a:br>
              <a:rPr lang="pt-BR"/>
            </a:br>
            <a:r>
              <a:rPr lang="pt-BR"/>
              <a:t>NULL &gt; Informação ausente.</a:t>
            </a:r>
            <a:br>
              <a:rPr lang="pt-BR"/>
            </a:br>
            <a:r>
              <a:rPr lang="pt-BR"/>
              <a:t>NULL &gt; não é zero, não é espaço em branco, não é texto.</a:t>
            </a:r>
            <a:br>
              <a:rPr lang="pt-BR"/>
            </a:br>
            <a:r>
              <a:rPr lang="pt-BR"/>
              <a:t>NULL é uma palavra chave no banco.</a:t>
            </a:r>
            <a:endParaRPr/>
          </a:p>
        </p:txBody>
      </p:sp>
      <p:sp>
        <p:nvSpPr>
          <p:cNvPr id="999" name="Google Shape;999;g14959c93bd2_1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149768610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SELECT * FROM address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WHERE postal_code ="";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0" name="Google Shape;1010;g1497686105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497686105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Quando temos um valor NULL no registro, as buscas por dados ou estatísticas podem ser comprometidas.</a:t>
            </a:r>
            <a:br>
              <a:rPr lang="pt-BR"/>
            </a:br>
            <a:r>
              <a:rPr lang="pt-BR"/>
              <a:t>EX: Buscar todos os clientes com menos de 18 anos, caso algum campo “Data de nascimento” esteja vazio, não irá retornar um número exato de registros.</a:t>
            </a:r>
            <a:br>
              <a:rPr lang="pt-BR"/>
            </a:br>
            <a:r>
              <a:rPr lang="pt-BR"/>
              <a:t>Para o codigo acima, executado na BASE de DADOS do sakila, irá retornar 4 registros.</a:t>
            </a:r>
            <a:br>
              <a:rPr lang="pt-BR"/>
            </a:br>
            <a:endParaRPr/>
          </a:p>
        </p:txBody>
      </p:sp>
      <p:sp>
        <p:nvSpPr>
          <p:cNvPr id="1021" name="Google Shape;1021;g14976861050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497686105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rgbClr val="202124"/>
                </a:solidFill>
                <a:highlight>
                  <a:srgbClr val="FFFFFF"/>
                </a:highlight>
              </a:rPr>
              <a:t> LIMIT - especifica o número de linhas que devem ser retornadas no resultado de uma consulta.</a:t>
            </a:r>
            <a:endParaRPr/>
          </a:p>
        </p:txBody>
      </p:sp>
      <p:sp>
        <p:nvSpPr>
          <p:cNvPr id="1033" name="Google Shape;1033;g14976861050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1497686105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4" name="Google Shape;1044;g14976861050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497686105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5" name="Google Shape;1055;g14976861050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14b630206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6" name="Google Shape;1066;g14b630206e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14b630206e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7" name="Google Shape;1077;g14b630206ed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4b630206e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8" name="Google Shape;1088;g14b630206ed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4b630206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9" name="Google Shape;1099;g14b630206ed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4b630206e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0" name="Google Shape;1110;g14b630206ed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14b630206e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1" name="Google Shape;1121;g14b630206ed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14b630206e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2" name="Google Shape;1132;g14b630206ed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497686105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DOCUMENTAÇÃO =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https://downloads.mysql.com/docs/refman-4.1-pt.a4.pdf</a:t>
            </a:r>
            <a:endParaRPr/>
          </a:p>
        </p:txBody>
      </p:sp>
      <p:sp>
        <p:nvSpPr>
          <p:cNvPr id="1143" name="Google Shape;1143;g14976861050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3" name="Google Shape;115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44f604cb67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NO </a:t>
            </a:r>
            <a:r>
              <a:rPr lang="pt-BR"/>
              <a:t>INÍCIO</a:t>
            </a:r>
            <a:r>
              <a:rPr lang="pt-BR"/>
              <a:t> DO SLIDE FALAMOS SOBRE AS INTERAÇÕES COM O MUNDO REAL;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-TRANSAÇÕES </a:t>
            </a:r>
            <a:r>
              <a:rPr lang="pt-BR"/>
              <a:t>BANCÁRIAS</a:t>
            </a:r>
            <a:r>
              <a:rPr lang="pt-BR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- ABASTECER O CARTÃO DO ÔNIBUS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- COMPRAR UMA CALÇA…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TODAS ESSAS INTERAÇÕES GERAM DADOS QUE PODEM SER ARMAZENADOS PARA SEREM USADOS FUTURAMENTE.</a:t>
            </a:r>
            <a:endParaRPr/>
          </a:p>
        </p:txBody>
      </p:sp>
      <p:sp>
        <p:nvSpPr>
          <p:cNvPr id="230" name="Google Shape;230;g144f604cb67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2" name="Google Shape;1162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629841" y="999460"/>
            <a:ext cx="2949178" cy="10579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✔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✔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✔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✔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✔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629841" y="988828"/>
            <a:ext cx="2949178" cy="10685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Noto Sans Symbols"/>
              <a:buChar char="✔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Noto Sans Symbols"/>
              <a:buChar char="✔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✔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✔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6769601"/>
            <a:ext cx="9144000" cy="88398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6.jp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2.jpg"/><Relationship Id="rId5" Type="http://schemas.openxmlformats.org/officeDocument/2006/relationships/image" Target="../media/image15.png"/><Relationship Id="rId6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ev.mysql.com/downloads/workbench/" TargetMode="External"/><Relationship Id="rId4" Type="http://schemas.openxmlformats.org/officeDocument/2006/relationships/hyperlink" Target="https://dev.mysql.com/downloads/workbench/" TargetMode="External"/><Relationship Id="rId9" Type="http://schemas.openxmlformats.org/officeDocument/2006/relationships/image" Target="../media/image24.png"/><Relationship Id="rId5" Type="http://schemas.openxmlformats.org/officeDocument/2006/relationships/hyperlink" Target="https://dev.mysql.com/downloads/workbench/" TargetMode="External"/><Relationship Id="rId6" Type="http://schemas.openxmlformats.org/officeDocument/2006/relationships/image" Target="../media/image32.jpg"/><Relationship Id="rId7" Type="http://schemas.openxmlformats.org/officeDocument/2006/relationships/image" Target="../media/image5.png"/><Relationship Id="rId8" Type="http://schemas.openxmlformats.org/officeDocument/2006/relationships/hyperlink" Target="https://dev.mysql.com/downloads/workbench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ev.mysql.com/downloads/workbench/" TargetMode="External"/><Relationship Id="rId4" Type="http://schemas.openxmlformats.org/officeDocument/2006/relationships/hyperlink" Target="https://dev.mysql.com/downloads/workbench/" TargetMode="External"/><Relationship Id="rId5" Type="http://schemas.openxmlformats.org/officeDocument/2006/relationships/hyperlink" Target="https://dev.mysql.com/downloads/workbench/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ev.mysql.com/downloads/workbench/" TargetMode="External"/><Relationship Id="rId4" Type="http://schemas.openxmlformats.org/officeDocument/2006/relationships/hyperlink" Target="https://dev.mysql.com/downloads/workbench/" TargetMode="External"/><Relationship Id="rId5" Type="http://schemas.openxmlformats.org/officeDocument/2006/relationships/hyperlink" Target="https://dev.mysql.com/downloads/workbench/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ev.mysql.com/downloads/workbench/" TargetMode="External"/><Relationship Id="rId4" Type="http://schemas.openxmlformats.org/officeDocument/2006/relationships/hyperlink" Target="https://dev.mysql.com/downloads/workbench/" TargetMode="External"/><Relationship Id="rId5" Type="http://schemas.openxmlformats.org/officeDocument/2006/relationships/hyperlink" Target="https://dev.mysql.com/downloads/workbench/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Relationship Id="rId4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Relationship Id="rId4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Relationship Id="rId4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Relationship Id="rId4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png"/><Relationship Id="rId4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.png"/><Relationship Id="rId4" Type="http://schemas.openxmlformats.org/officeDocument/2006/relationships/hyperlink" Target="https://downloads.mysql.com/docs/refman-4.1-pt.a4.pdf" TargetMode="External"/><Relationship Id="rId5" Type="http://schemas.openxmlformats.org/officeDocument/2006/relationships/hyperlink" Target="https://downloads.mysql.com/docs/refman-4.1-pt.a4.pdf" TargetMode="External"/><Relationship Id="rId6" Type="http://schemas.openxmlformats.org/officeDocument/2006/relationships/hyperlink" Target="https://downloads.mysql.com/docs/refman-4.1-pt.a4.pdf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.png"/><Relationship Id="rId4" Type="http://schemas.openxmlformats.org/officeDocument/2006/relationships/image" Target="../media/image5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9.png"/><Relationship Id="rId4" Type="http://schemas.openxmlformats.org/officeDocument/2006/relationships/image" Target="../media/image48.png"/><Relationship Id="rId5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272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606"/>
            <a:ext cx="9902282" cy="688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99026"/>
            <a:ext cx="9902282" cy="3259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 rotWithShape="1">
          <a:blip r:embed="rId5">
            <a:alphaModFix/>
          </a:blip>
          <a:srcRect b="0" l="0" r="0" t="63808"/>
          <a:stretch/>
        </p:blipFill>
        <p:spPr>
          <a:xfrm>
            <a:off x="-423746" y="4376056"/>
            <a:ext cx="9991492" cy="24819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2257349" y="5791824"/>
            <a:ext cx="4622806" cy="589658"/>
            <a:chOff x="2257349" y="5791824"/>
            <a:chExt cx="4622806" cy="589658"/>
          </a:xfrm>
        </p:grpSpPr>
        <p:sp>
          <p:nvSpPr>
            <p:cNvPr id="86" name="Google Shape;86;p13"/>
            <p:cNvSpPr/>
            <p:nvPr/>
          </p:nvSpPr>
          <p:spPr>
            <a:xfrm>
              <a:off x="2257349" y="5791824"/>
              <a:ext cx="4622806" cy="589658"/>
            </a:xfrm>
            <a:prstGeom prst="rect">
              <a:avLst/>
            </a:prstGeom>
            <a:solidFill>
              <a:srgbClr val="CA27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" name="Google Shape;87;p13"/>
            <p:cNvGrpSpPr/>
            <p:nvPr/>
          </p:nvGrpSpPr>
          <p:grpSpPr>
            <a:xfrm>
              <a:off x="2257349" y="5851978"/>
              <a:ext cx="4622806" cy="469350"/>
              <a:chOff x="925513" y="5075238"/>
              <a:chExt cx="8099425" cy="822325"/>
            </a:xfrm>
          </p:grpSpPr>
          <p:sp>
            <p:nvSpPr>
              <p:cNvPr id="88" name="Google Shape;88;p13"/>
              <p:cNvSpPr/>
              <p:nvPr/>
            </p:nvSpPr>
            <p:spPr>
              <a:xfrm>
                <a:off x="925513" y="5075238"/>
                <a:ext cx="184150" cy="158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925513" y="5235576"/>
                <a:ext cx="184150" cy="1428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925513" y="5394326"/>
                <a:ext cx="184150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925513" y="5554663"/>
                <a:ext cx="184150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925513" y="5718176"/>
                <a:ext cx="184150" cy="158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925513" y="5878513"/>
                <a:ext cx="184150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4860926" y="5075238"/>
                <a:ext cx="187325" cy="158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4860926" y="5235576"/>
                <a:ext cx="187325" cy="1428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4860926" y="5394326"/>
                <a:ext cx="187325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4860926" y="5554663"/>
                <a:ext cx="187325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4860926" y="5718176"/>
                <a:ext cx="187325" cy="158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4860926" y="5878513"/>
                <a:ext cx="187325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8840788" y="5075238"/>
                <a:ext cx="184150" cy="158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8840788" y="5235576"/>
                <a:ext cx="184150" cy="1428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8840788" y="5394326"/>
                <a:ext cx="184150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8840788" y="5554663"/>
                <a:ext cx="184150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8840788" y="5718176"/>
                <a:ext cx="184150" cy="158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8840788" y="5878513"/>
                <a:ext cx="184150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1146176" y="5083176"/>
                <a:ext cx="3605213" cy="803275"/>
              </a:xfrm>
              <a:custGeom>
                <a:rect b="b" l="l" r="r" t="t"/>
                <a:pathLst>
                  <a:path extrusionOk="0" h="211" w="960">
                    <a:moveTo>
                      <a:pt x="917" y="207"/>
                    </a:moveTo>
                    <a:cubicBezTo>
                      <a:pt x="960" y="5"/>
                      <a:pt x="960" y="5"/>
                      <a:pt x="960" y="5"/>
                    </a:cubicBezTo>
                    <a:cubicBezTo>
                      <a:pt x="904" y="5"/>
                      <a:pt x="904" y="5"/>
                      <a:pt x="904" y="5"/>
                    </a:cubicBezTo>
                    <a:cubicBezTo>
                      <a:pt x="861" y="207"/>
                      <a:pt x="861" y="207"/>
                      <a:pt x="861" y="207"/>
                    </a:cubicBezTo>
                    <a:lnTo>
                      <a:pt x="917" y="207"/>
                    </a:lnTo>
                    <a:close/>
                    <a:moveTo>
                      <a:pt x="711" y="128"/>
                    </a:moveTo>
                    <a:cubicBezTo>
                      <a:pt x="757" y="44"/>
                      <a:pt x="757" y="44"/>
                      <a:pt x="757" y="44"/>
                    </a:cubicBezTo>
                    <a:cubicBezTo>
                      <a:pt x="758" y="44"/>
                      <a:pt x="758" y="44"/>
                      <a:pt x="758" y="44"/>
                    </a:cubicBezTo>
                    <a:cubicBezTo>
                      <a:pt x="765" y="128"/>
                      <a:pt x="765" y="128"/>
                      <a:pt x="765" y="128"/>
                    </a:cubicBezTo>
                    <a:lnTo>
                      <a:pt x="711" y="128"/>
                    </a:lnTo>
                    <a:close/>
                    <a:moveTo>
                      <a:pt x="667" y="207"/>
                    </a:moveTo>
                    <a:cubicBezTo>
                      <a:pt x="689" y="168"/>
                      <a:pt x="689" y="168"/>
                      <a:pt x="689" y="168"/>
                    </a:cubicBezTo>
                    <a:cubicBezTo>
                      <a:pt x="771" y="168"/>
                      <a:pt x="771" y="168"/>
                      <a:pt x="771" y="168"/>
                    </a:cubicBezTo>
                    <a:cubicBezTo>
                      <a:pt x="776" y="207"/>
                      <a:pt x="776" y="207"/>
                      <a:pt x="776" y="207"/>
                    </a:cubicBezTo>
                    <a:cubicBezTo>
                      <a:pt x="839" y="207"/>
                      <a:pt x="839" y="207"/>
                      <a:pt x="839" y="207"/>
                    </a:cubicBezTo>
                    <a:cubicBezTo>
                      <a:pt x="802" y="5"/>
                      <a:pt x="802" y="5"/>
                      <a:pt x="802" y="5"/>
                    </a:cubicBezTo>
                    <a:cubicBezTo>
                      <a:pt x="734" y="5"/>
                      <a:pt x="734" y="5"/>
                      <a:pt x="734" y="5"/>
                    </a:cubicBezTo>
                    <a:cubicBezTo>
                      <a:pt x="611" y="207"/>
                      <a:pt x="611" y="207"/>
                      <a:pt x="611" y="207"/>
                    </a:cubicBezTo>
                    <a:lnTo>
                      <a:pt x="667" y="207"/>
                    </a:lnTo>
                    <a:close/>
                    <a:moveTo>
                      <a:pt x="393" y="207"/>
                    </a:moveTo>
                    <a:cubicBezTo>
                      <a:pt x="443" y="207"/>
                      <a:pt x="443" y="207"/>
                      <a:pt x="443" y="207"/>
                    </a:cubicBezTo>
                    <a:cubicBezTo>
                      <a:pt x="476" y="52"/>
                      <a:pt x="476" y="52"/>
                      <a:pt x="476" y="52"/>
                    </a:cubicBezTo>
                    <a:cubicBezTo>
                      <a:pt x="477" y="52"/>
                      <a:pt x="477" y="52"/>
                      <a:pt x="477" y="52"/>
                    </a:cubicBezTo>
                    <a:cubicBezTo>
                      <a:pt x="513" y="207"/>
                      <a:pt x="513" y="207"/>
                      <a:pt x="513" y="207"/>
                    </a:cubicBezTo>
                    <a:cubicBezTo>
                      <a:pt x="590" y="207"/>
                      <a:pt x="590" y="207"/>
                      <a:pt x="590" y="207"/>
                    </a:cubicBezTo>
                    <a:cubicBezTo>
                      <a:pt x="633" y="5"/>
                      <a:pt x="633" y="5"/>
                      <a:pt x="633" y="5"/>
                    </a:cubicBezTo>
                    <a:cubicBezTo>
                      <a:pt x="583" y="5"/>
                      <a:pt x="583" y="5"/>
                      <a:pt x="583" y="5"/>
                    </a:cubicBezTo>
                    <a:cubicBezTo>
                      <a:pt x="551" y="155"/>
                      <a:pt x="551" y="155"/>
                      <a:pt x="551" y="155"/>
                    </a:cubicBezTo>
                    <a:cubicBezTo>
                      <a:pt x="550" y="156"/>
                      <a:pt x="550" y="156"/>
                      <a:pt x="550" y="156"/>
                    </a:cubicBezTo>
                    <a:cubicBezTo>
                      <a:pt x="514" y="5"/>
                      <a:pt x="514" y="5"/>
                      <a:pt x="514" y="5"/>
                    </a:cubicBezTo>
                    <a:cubicBezTo>
                      <a:pt x="436" y="5"/>
                      <a:pt x="436" y="5"/>
                      <a:pt x="436" y="5"/>
                    </a:cubicBezTo>
                    <a:lnTo>
                      <a:pt x="393" y="207"/>
                    </a:lnTo>
                    <a:close/>
                    <a:moveTo>
                      <a:pt x="361" y="207"/>
                    </a:moveTo>
                    <a:cubicBezTo>
                      <a:pt x="369" y="168"/>
                      <a:pt x="369" y="168"/>
                      <a:pt x="369" y="168"/>
                    </a:cubicBezTo>
                    <a:cubicBezTo>
                      <a:pt x="271" y="168"/>
                      <a:pt x="271" y="168"/>
                      <a:pt x="271" y="168"/>
                    </a:cubicBezTo>
                    <a:cubicBezTo>
                      <a:pt x="280" y="125"/>
                      <a:pt x="280" y="125"/>
                      <a:pt x="280" y="125"/>
                    </a:cubicBezTo>
                    <a:cubicBezTo>
                      <a:pt x="371" y="125"/>
                      <a:pt x="371" y="125"/>
                      <a:pt x="371" y="125"/>
                    </a:cubicBezTo>
                    <a:cubicBezTo>
                      <a:pt x="379" y="86"/>
                      <a:pt x="379" y="86"/>
                      <a:pt x="379" y="86"/>
                    </a:cubicBezTo>
                    <a:cubicBezTo>
                      <a:pt x="289" y="86"/>
                      <a:pt x="289" y="86"/>
                      <a:pt x="289" y="86"/>
                    </a:cubicBezTo>
                    <a:cubicBezTo>
                      <a:pt x="298" y="44"/>
                      <a:pt x="298" y="44"/>
                      <a:pt x="298" y="44"/>
                    </a:cubicBezTo>
                    <a:cubicBezTo>
                      <a:pt x="396" y="44"/>
                      <a:pt x="396" y="44"/>
                      <a:pt x="396" y="44"/>
                    </a:cubicBezTo>
                    <a:cubicBezTo>
                      <a:pt x="404" y="5"/>
                      <a:pt x="404" y="5"/>
                      <a:pt x="404" y="5"/>
                    </a:cubicBezTo>
                    <a:cubicBezTo>
                      <a:pt x="250" y="5"/>
                      <a:pt x="250" y="5"/>
                      <a:pt x="250" y="5"/>
                    </a:cubicBezTo>
                    <a:cubicBezTo>
                      <a:pt x="207" y="207"/>
                      <a:pt x="207" y="207"/>
                      <a:pt x="207" y="207"/>
                    </a:cubicBezTo>
                    <a:lnTo>
                      <a:pt x="361" y="207"/>
                    </a:lnTo>
                    <a:close/>
                    <a:moveTo>
                      <a:pt x="199" y="64"/>
                    </a:moveTo>
                    <a:cubicBezTo>
                      <a:pt x="213" y="15"/>
                      <a:pt x="173" y="0"/>
                      <a:pt x="131" y="0"/>
                    </a:cubicBezTo>
                    <a:cubicBezTo>
                      <a:pt x="89" y="0"/>
                      <a:pt x="44" y="14"/>
                      <a:pt x="31" y="62"/>
                    </a:cubicBezTo>
                    <a:cubicBezTo>
                      <a:pt x="27" y="83"/>
                      <a:pt x="33" y="102"/>
                      <a:pt x="51" y="111"/>
                    </a:cubicBezTo>
                    <a:cubicBezTo>
                      <a:pt x="91" y="130"/>
                      <a:pt x="134" y="124"/>
                      <a:pt x="128" y="152"/>
                    </a:cubicBezTo>
                    <a:cubicBezTo>
                      <a:pt x="125" y="165"/>
                      <a:pt x="107" y="172"/>
                      <a:pt x="94" y="172"/>
                    </a:cubicBezTo>
                    <a:cubicBezTo>
                      <a:pt x="74" y="172"/>
                      <a:pt x="62" y="162"/>
                      <a:pt x="67" y="143"/>
                    </a:cubicBezTo>
                    <a:cubicBezTo>
                      <a:pt x="11" y="143"/>
                      <a:pt x="11" y="143"/>
                      <a:pt x="11" y="143"/>
                    </a:cubicBezTo>
                    <a:cubicBezTo>
                      <a:pt x="0" y="198"/>
                      <a:pt x="38" y="211"/>
                      <a:pt x="86" y="211"/>
                    </a:cubicBezTo>
                    <a:cubicBezTo>
                      <a:pt x="132" y="211"/>
                      <a:pt x="179" y="191"/>
                      <a:pt x="188" y="149"/>
                    </a:cubicBezTo>
                    <a:cubicBezTo>
                      <a:pt x="199" y="94"/>
                      <a:pt x="151" y="90"/>
                      <a:pt x="119" y="82"/>
                    </a:cubicBezTo>
                    <a:cubicBezTo>
                      <a:pt x="105" y="78"/>
                      <a:pt x="88" y="73"/>
                      <a:pt x="91" y="58"/>
                    </a:cubicBezTo>
                    <a:cubicBezTo>
                      <a:pt x="93" y="48"/>
                      <a:pt x="106" y="40"/>
                      <a:pt x="119" y="40"/>
                    </a:cubicBezTo>
                    <a:cubicBezTo>
                      <a:pt x="129" y="40"/>
                      <a:pt x="135" y="42"/>
                      <a:pt x="139" y="46"/>
                    </a:cubicBezTo>
                    <a:cubicBezTo>
                      <a:pt x="143" y="50"/>
                      <a:pt x="145" y="56"/>
                      <a:pt x="143" y="64"/>
                    </a:cubicBezTo>
                    <a:lnTo>
                      <a:pt x="199" y="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5157788" y="5078413"/>
                <a:ext cx="3633788" cy="808038"/>
              </a:xfrm>
              <a:custGeom>
                <a:rect b="b" l="l" r="r" t="t"/>
                <a:pathLst>
                  <a:path extrusionOk="0" h="212" w="968">
                    <a:moveTo>
                      <a:pt x="879" y="170"/>
                    </a:moveTo>
                    <a:cubicBezTo>
                      <a:pt x="871" y="171"/>
                      <a:pt x="860" y="173"/>
                      <a:pt x="850" y="173"/>
                    </a:cubicBezTo>
                    <a:cubicBezTo>
                      <a:pt x="809" y="173"/>
                      <a:pt x="795" y="147"/>
                      <a:pt x="803" y="107"/>
                    </a:cubicBezTo>
                    <a:cubicBezTo>
                      <a:pt x="810" y="74"/>
                      <a:pt x="831" y="41"/>
                      <a:pt x="869" y="41"/>
                    </a:cubicBezTo>
                    <a:cubicBezTo>
                      <a:pt x="887" y="41"/>
                      <a:pt x="901" y="47"/>
                      <a:pt x="900" y="66"/>
                    </a:cubicBezTo>
                    <a:cubicBezTo>
                      <a:pt x="956" y="66"/>
                      <a:pt x="956" y="66"/>
                      <a:pt x="956" y="66"/>
                    </a:cubicBezTo>
                    <a:cubicBezTo>
                      <a:pt x="968" y="7"/>
                      <a:pt x="918" y="0"/>
                      <a:pt x="868" y="1"/>
                    </a:cubicBezTo>
                    <a:cubicBezTo>
                      <a:pt x="805" y="3"/>
                      <a:pt x="758" y="44"/>
                      <a:pt x="744" y="107"/>
                    </a:cubicBezTo>
                    <a:cubicBezTo>
                      <a:pt x="731" y="170"/>
                      <a:pt x="761" y="210"/>
                      <a:pt x="824" y="212"/>
                    </a:cubicBezTo>
                    <a:cubicBezTo>
                      <a:pt x="872" y="212"/>
                      <a:pt x="882" y="208"/>
                      <a:pt x="929" y="201"/>
                    </a:cubicBezTo>
                    <a:cubicBezTo>
                      <a:pt x="952" y="93"/>
                      <a:pt x="952" y="93"/>
                      <a:pt x="952" y="93"/>
                    </a:cubicBezTo>
                    <a:cubicBezTo>
                      <a:pt x="855" y="93"/>
                      <a:pt x="855" y="93"/>
                      <a:pt x="855" y="93"/>
                    </a:cubicBezTo>
                    <a:cubicBezTo>
                      <a:pt x="846" y="132"/>
                      <a:pt x="846" y="132"/>
                      <a:pt x="846" y="132"/>
                    </a:cubicBezTo>
                    <a:cubicBezTo>
                      <a:pt x="887" y="132"/>
                      <a:pt x="887" y="132"/>
                      <a:pt x="887" y="132"/>
                    </a:cubicBezTo>
                    <a:lnTo>
                      <a:pt x="879" y="170"/>
                    </a:lnTo>
                    <a:close/>
                    <a:moveTo>
                      <a:pt x="499" y="208"/>
                    </a:moveTo>
                    <a:cubicBezTo>
                      <a:pt x="535" y="37"/>
                      <a:pt x="535" y="37"/>
                      <a:pt x="535" y="37"/>
                    </a:cubicBezTo>
                    <a:cubicBezTo>
                      <a:pt x="536" y="37"/>
                      <a:pt x="536" y="37"/>
                      <a:pt x="536" y="37"/>
                    </a:cubicBezTo>
                    <a:cubicBezTo>
                      <a:pt x="544" y="208"/>
                      <a:pt x="544" y="208"/>
                      <a:pt x="544" y="208"/>
                    </a:cubicBezTo>
                    <a:cubicBezTo>
                      <a:pt x="594" y="208"/>
                      <a:pt x="594" y="208"/>
                      <a:pt x="594" y="20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8" y="39"/>
                      <a:pt x="678" y="39"/>
                      <a:pt x="678" y="39"/>
                    </a:cubicBezTo>
                    <a:cubicBezTo>
                      <a:pt x="642" y="208"/>
                      <a:pt x="642" y="208"/>
                      <a:pt x="642" y="208"/>
                    </a:cubicBezTo>
                    <a:cubicBezTo>
                      <a:pt x="691" y="208"/>
                      <a:pt x="691" y="208"/>
                      <a:pt x="691" y="208"/>
                    </a:cubicBezTo>
                    <a:cubicBezTo>
                      <a:pt x="734" y="6"/>
                      <a:pt x="734" y="6"/>
                      <a:pt x="734" y="6"/>
                    </a:cubicBezTo>
                    <a:cubicBezTo>
                      <a:pt x="647" y="6"/>
                      <a:pt x="647" y="6"/>
                      <a:pt x="647" y="6"/>
                    </a:cubicBezTo>
                    <a:cubicBezTo>
                      <a:pt x="586" y="143"/>
                      <a:pt x="586" y="143"/>
                      <a:pt x="586" y="143"/>
                    </a:cubicBezTo>
                    <a:cubicBezTo>
                      <a:pt x="585" y="143"/>
                      <a:pt x="585" y="143"/>
                      <a:pt x="585" y="143"/>
                    </a:cubicBezTo>
                    <a:cubicBezTo>
                      <a:pt x="581" y="6"/>
                      <a:pt x="581" y="6"/>
                      <a:pt x="581" y="6"/>
                    </a:cubicBezTo>
                    <a:cubicBezTo>
                      <a:pt x="493" y="6"/>
                      <a:pt x="493" y="6"/>
                      <a:pt x="493" y="6"/>
                    </a:cubicBezTo>
                    <a:cubicBezTo>
                      <a:pt x="449" y="208"/>
                      <a:pt x="449" y="208"/>
                      <a:pt x="449" y="208"/>
                    </a:cubicBezTo>
                    <a:lnTo>
                      <a:pt x="499" y="208"/>
                    </a:lnTo>
                    <a:close/>
                    <a:moveTo>
                      <a:pt x="418" y="208"/>
                    </a:moveTo>
                    <a:cubicBezTo>
                      <a:pt x="426" y="169"/>
                      <a:pt x="426" y="169"/>
                      <a:pt x="426" y="169"/>
                    </a:cubicBezTo>
                    <a:cubicBezTo>
                      <a:pt x="328" y="169"/>
                      <a:pt x="328" y="169"/>
                      <a:pt x="328" y="169"/>
                    </a:cubicBezTo>
                    <a:cubicBezTo>
                      <a:pt x="337" y="126"/>
                      <a:pt x="337" y="126"/>
                      <a:pt x="337" y="126"/>
                    </a:cubicBezTo>
                    <a:cubicBezTo>
                      <a:pt x="428" y="126"/>
                      <a:pt x="428" y="126"/>
                      <a:pt x="428" y="126"/>
                    </a:cubicBezTo>
                    <a:cubicBezTo>
                      <a:pt x="436" y="87"/>
                      <a:pt x="436" y="87"/>
                      <a:pt x="436" y="87"/>
                    </a:cubicBezTo>
                    <a:cubicBezTo>
                      <a:pt x="346" y="87"/>
                      <a:pt x="346" y="87"/>
                      <a:pt x="346" y="87"/>
                    </a:cubicBezTo>
                    <a:cubicBezTo>
                      <a:pt x="355" y="45"/>
                      <a:pt x="355" y="45"/>
                      <a:pt x="355" y="45"/>
                    </a:cubicBezTo>
                    <a:cubicBezTo>
                      <a:pt x="453" y="45"/>
                      <a:pt x="453" y="45"/>
                      <a:pt x="453" y="45"/>
                    </a:cubicBezTo>
                    <a:cubicBezTo>
                      <a:pt x="461" y="6"/>
                      <a:pt x="461" y="6"/>
                      <a:pt x="461" y="6"/>
                    </a:cubicBezTo>
                    <a:cubicBezTo>
                      <a:pt x="307" y="6"/>
                      <a:pt x="307" y="6"/>
                      <a:pt x="307" y="6"/>
                    </a:cubicBezTo>
                    <a:cubicBezTo>
                      <a:pt x="264" y="208"/>
                      <a:pt x="264" y="208"/>
                      <a:pt x="264" y="208"/>
                    </a:cubicBezTo>
                    <a:lnTo>
                      <a:pt x="418" y="208"/>
                    </a:lnTo>
                    <a:close/>
                    <a:moveTo>
                      <a:pt x="226" y="208"/>
                    </a:moveTo>
                    <a:cubicBezTo>
                      <a:pt x="269" y="6"/>
                      <a:pt x="269" y="6"/>
                      <a:pt x="269" y="6"/>
                    </a:cubicBezTo>
                    <a:cubicBezTo>
                      <a:pt x="213" y="6"/>
                      <a:pt x="213" y="6"/>
                      <a:pt x="213" y="6"/>
                    </a:cubicBezTo>
                    <a:cubicBezTo>
                      <a:pt x="170" y="208"/>
                      <a:pt x="170" y="208"/>
                      <a:pt x="170" y="208"/>
                    </a:cubicBezTo>
                    <a:lnTo>
                      <a:pt x="226" y="208"/>
                    </a:lnTo>
                    <a:close/>
                    <a:moveTo>
                      <a:pt x="72" y="131"/>
                    </a:moveTo>
                    <a:cubicBezTo>
                      <a:pt x="153" y="131"/>
                      <a:pt x="153" y="131"/>
                      <a:pt x="153" y="131"/>
                    </a:cubicBezTo>
                    <a:cubicBezTo>
                      <a:pt x="161" y="92"/>
                      <a:pt x="161" y="92"/>
                      <a:pt x="161" y="92"/>
                    </a:cubicBezTo>
                    <a:cubicBezTo>
                      <a:pt x="80" y="92"/>
                      <a:pt x="80" y="92"/>
                      <a:pt x="80" y="92"/>
                    </a:cubicBezTo>
                    <a:cubicBezTo>
                      <a:pt x="90" y="45"/>
                      <a:pt x="90" y="45"/>
                      <a:pt x="90" y="45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86" y="6"/>
                      <a:pt x="186" y="6"/>
                      <a:pt x="186" y="6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0" y="208"/>
                      <a:pt x="0" y="208"/>
                      <a:pt x="0" y="208"/>
                    </a:cubicBezTo>
                    <a:cubicBezTo>
                      <a:pt x="56" y="208"/>
                      <a:pt x="56" y="208"/>
                      <a:pt x="56" y="208"/>
                    </a:cubicBezTo>
                    <a:lnTo>
                      <a:pt x="72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08" name="Google Shape;108;p13"/>
          <p:cNvPicPr preferRelativeResize="0"/>
          <p:nvPr/>
        </p:nvPicPr>
        <p:blipFill rotWithShape="1">
          <a:blip r:embed="rId6">
            <a:alphaModFix/>
          </a:blip>
          <a:srcRect b="58946" l="5211" r="4224" t="31360"/>
          <a:stretch/>
        </p:blipFill>
        <p:spPr>
          <a:xfrm>
            <a:off x="476518" y="2701343"/>
            <a:ext cx="8281116" cy="664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 rotWithShape="1">
          <a:blip r:embed="rId6">
            <a:alphaModFix/>
          </a:blip>
          <a:srcRect b="47418" l="5211" r="4224" t="41054"/>
          <a:stretch/>
        </p:blipFill>
        <p:spPr>
          <a:xfrm>
            <a:off x="476518" y="3366052"/>
            <a:ext cx="8281116" cy="790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2"/>
          <p:cNvSpPr txBox="1"/>
          <p:nvPr/>
        </p:nvSpPr>
        <p:spPr>
          <a:xfrm>
            <a:off x="395300" y="1070849"/>
            <a:ext cx="83535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✔"/>
            </a:pPr>
            <a:r>
              <a:rPr b="1" lang="pt-BR" sz="2000">
                <a:solidFill>
                  <a:schemeClr val="dk1"/>
                </a:solidFill>
              </a:rPr>
              <a:t>Um </a:t>
            </a: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Banco de Dados</a:t>
            </a:r>
            <a:r>
              <a:rPr b="1" lang="pt-BR" sz="2000">
                <a:solidFill>
                  <a:schemeClr val="dk1"/>
                </a:solidFill>
              </a:rPr>
              <a:t> proporciona à empresa um controle centralizado de seus dados operacionais, um de seus </a:t>
            </a: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ativos mais valiosos</a:t>
            </a:r>
            <a:r>
              <a:rPr b="1" lang="pt-BR" sz="2000">
                <a:solidFill>
                  <a:schemeClr val="dk1"/>
                </a:solidFill>
              </a:rPr>
              <a:t>.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46" name="Google Shape;246;p22"/>
          <p:cNvSpPr txBox="1"/>
          <p:nvPr/>
        </p:nvSpPr>
        <p:spPr>
          <a:xfrm>
            <a:off x="395250" y="2247453"/>
            <a:ext cx="8353500" cy="30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Char char="✔"/>
            </a:pPr>
            <a:r>
              <a:rPr b="1" lang="pt-BR" sz="2000"/>
              <a:t>Dentre as diversas vantagens de um SGBD, pode-se destacar as seguintes:</a:t>
            </a:r>
            <a:endParaRPr b="1"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♦ Eliminação de redundâncias de dados armazenados;</a:t>
            </a:r>
            <a:endParaRPr b="1"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♦ Evitar inconsistência de dados;</a:t>
            </a:r>
            <a:endParaRPr b="1"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♦ Os dados podem ser compartilhados;</a:t>
            </a:r>
            <a:endParaRPr b="1"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♦ Fácil utilização de padrões;</a:t>
            </a:r>
            <a:endParaRPr b="1"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♦ Restrições de segurança;</a:t>
            </a:r>
            <a:endParaRPr b="1"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♦ Manutenção da integridade dos dados.</a:t>
            </a:r>
            <a:endParaRPr b="1" sz="2000"/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2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2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2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/>
          <p:nvPr/>
        </p:nvSpPr>
        <p:spPr>
          <a:xfrm>
            <a:off x="0" y="6769601"/>
            <a:ext cx="9144000" cy="88398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3"/>
          <p:cNvSpPr txBox="1"/>
          <p:nvPr/>
        </p:nvSpPr>
        <p:spPr>
          <a:xfrm>
            <a:off x="395288" y="1115131"/>
            <a:ext cx="8353425" cy="4708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Definição:</a:t>
            </a:r>
            <a:endParaRPr b="1" sz="2000">
              <a:solidFill>
                <a:schemeClr val="dk1"/>
              </a:solidFill>
            </a:endParaRPr>
          </a:p>
          <a:p>
            <a:pPr indent="-355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pt-BR" sz="2000" u="sng">
                <a:solidFill>
                  <a:schemeClr val="dk1"/>
                </a:solidFill>
                <a:highlight>
                  <a:srgbClr val="FFFF00"/>
                </a:highlight>
              </a:rPr>
              <a:t>Dado</a:t>
            </a:r>
            <a:r>
              <a:rPr b="1" lang="pt-BR" sz="2000">
                <a:solidFill>
                  <a:schemeClr val="dk1"/>
                </a:solidFill>
              </a:rPr>
              <a:t>: Fatos conhecidos que podem ser registrado e possuem significado implícito.</a:t>
            </a:r>
            <a:endParaRPr b="1" sz="2000">
              <a:solidFill>
                <a:schemeClr val="dk1"/>
              </a:solidFill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Exemplo:  nome - número de telefone - endereço - etc.</a:t>
            </a:r>
            <a:endParaRPr b="1" sz="2000">
              <a:solidFill>
                <a:schemeClr val="dk1"/>
              </a:solidFill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57" name="Google Shape;257;p23"/>
          <p:cNvPicPr preferRelativeResize="0"/>
          <p:nvPr/>
        </p:nvPicPr>
        <p:blipFill rotWithShape="1">
          <a:blip r:embed="rId3">
            <a:alphaModFix/>
          </a:blip>
          <a:srcRect b="0" l="75476" r="0" t="93175"/>
          <a:stretch/>
        </p:blipFill>
        <p:spPr>
          <a:xfrm>
            <a:off x="6901542" y="6389914"/>
            <a:ext cx="2242457" cy="46808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3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3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3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4888" y="3115700"/>
            <a:ext cx="3274225" cy="32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"/>
          <p:cNvSpPr txBox="1"/>
          <p:nvPr/>
        </p:nvSpPr>
        <p:spPr>
          <a:xfrm>
            <a:off x="395288" y="1115131"/>
            <a:ext cx="8353500" cy="47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Definição:</a:t>
            </a:r>
            <a:endParaRPr b="1" sz="2000">
              <a:solidFill>
                <a:schemeClr val="dk1"/>
              </a:solidFill>
            </a:endParaRPr>
          </a:p>
          <a:p>
            <a:pPr indent="-355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pt-BR" sz="2000" u="sng">
                <a:solidFill>
                  <a:schemeClr val="dk1"/>
                </a:solidFill>
                <a:highlight>
                  <a:srgbClr val="FFFF00"/>
                </a:highlight>
              </a:rPr>
              <a:t>Banco de dados</a:t>
            </a: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:</a:t>
            </a:r>
            <a:r>
              <a:rPr b="1" lang="pt-BR" sz="2000">
                <a:solidFill>
                  <a:schemeClr val="dk1"/>
                </a:solidFill>
              </a:rPr>
              <a:t> A definição para banco de dados é bastante genérica, um conjunto de palavras em um slide é considerado dados relacionados.</a:t>
            </a:r>
            <a:endParaRPr b="1" sz="2000">
              <a:solidFill>
                <a:schemeClr val="dk1"/>
              </a:solidFill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68" name="Google Shape;268;p24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4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739" y="2940227"/>
            <a:ext cx="2905125" cy="29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7375" y="2999061"/>
            <a:ext cx="2329350" cy="28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4"/>
          <p:cNvPicPr preferRelativeResize="0"/>
          <p:nvPr/>
        </p:nvPicPr>
        <p:blipFill rotWithShape="1">
          <a:blip r:embed="rId6">
            <a:alphaModFix/>
          </a:blip>
          <a:srcRect b="0" l="0" r="29785" t="0"/>
          <a:stretch/>
        </p:blipFill>
        <p:spPr>
          <a:xfrm>
            <a:off x="5591200" y="3035100"/>
            <a:ext cx="3552850" cy="28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5"/>
          <p:cNvSpPr txBox="1"/>
          <p:nvPr/>
        </p:nvSpPr>
        <p:spPr>
          <a:xfrm>
            <a:off x="395288" y="1115131"/>
            <a:ext cx="8353500" cy="47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Antes dos computadores, os dados eram registrados em papel, que eram guardados em pastas e organizados em armários.</a:t>
            </a:r>
            <a:endParaRPr b="1" sz="2000">
              <a:solidFill>
                <a:schemeClr val="dk1"/>
              </a:solidFill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81" name="Google Shape;281;p25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5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4875" y="2158970"/>
            <a:ext cx="3494225" cy="4319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6"/>
          <p:cNvSpPr txBox="1"/>
          <p:nvPr/>
        </p:nvSpPr>
        <p:spPr>
          <a:xfrm>
            <a:off x="395288" y="1115131"/>
            <a:ext cx="8353500" cy="47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Em T.I. podemos nomear esses objetos como,</a:t>
            </a:r>
            <a:br>
              <a:rPr b="1" lang="pt-BR" sz="2000">
                <a:solidFill>
                  <a:schemeClr val="dk1"/>
                </a:solidFill>
              </a:rPr>
            </a:br>
            <a:r>
              <a:rPr b="1" lang="pt-BR" sz="2000">
                <a:solidFill>
                  <a:schemeClr val="dk1"/>
                </a:solidFill>
              </a:rPr>
              <a:t>Folha - Registros</a:t>
            </a:r>
            <a:br>
              <a:rPr b="1" lang="pt-BR" sz="2000">
                <a:solidFill>
                  <a:schemeClr val="dk1"/>
                </a:solidFill>
              </a:rPr>
            </a:br>
            <a:r>
              <a:rPr b="1" lang="pt-BR" sz="2000">
                <a:solidFill>
                  <a:schemeClr val="dk1"/>
                </a:solidFill>
              </a:rPr>
              <a:t>Pastas - Tabelas</a:t>
            </a:r>
            <a:br>
              <a:rPr b="1" lang="pt-BR" sz="2000">
                <a:solidFill>
                  <a:schemeClr val="dk1"/>
                </a:solidFill>
              </a:rPr>
            </a:br>
            <a:r>
              <a:rPr b="1" lang="pt-BR" sz="2000">
                <a:solidFill>
                  <a:schemeClr val="dk1"/>
                </a:solidFill>
              </a:rPr>
              <a:t>Arm</a:t>
            </a:r>
            <a:r>
              <a:rPr b="1" lang="pt-BR" sz="2000">
                <a:solidFill>
                  <a:schemeClr val="dk1"/>
                </a:solidFill>
              </a:rPr>
              <a:t>ário - Arquivo</a:t>
            </a:r>
            <a:endParaRPr b="1" sz="2000">
              <a:solidFill>
                <a:schemeClr val="dk1"/>
              </a:solidFill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92" name="Google Shape;292;p26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6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6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6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4875" y="2158970"/>
            <a:ext cx="3494225" cy="431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8100" y="4213300"/>
            <a:ext cx="1887775" cy="18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9100" y="3184401"/>
            <a:ext cx="2664700" cy="32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375" y="4213298"/>
            <a:ext cx="2178825" cy="217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395288" y="1115131"/>
            <a:ext cx="8353500" cy="47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Definição:</a:t>
            </a:r>
            <a:endParaRPr b="1" sz="2000">
              <a:solidFill>
                <a:schemeClr val="dk1"/>
              </a:solidFill>
            </a:endParaRPr>
          </a:p>
          <a:p>
            <a:pPr indent="-355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pt-BR" sz="2000" u="sng">
                <a:solidFill>
                  <a:schemeClr val="dk1"/>
                </a:solidFill>
                <a:highlight>
                  <a:srgbClr val="FFFF00"/>
                </a:highlight>
              </a:rPr>
              <a:t>Banco de dados</a:t>
            </a: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:</a:t>
            </a:r>
            <a:r>
              <a:rPr b="1" lang="pt-BR" sz="2000">
                <a:solidFill>
                  <a:schemeClr val="dk1"/>
                </a:solidFill>
              </a:rPr>
              <a:t> É uma coleção logicamente coerente de dados com algum significado inerente.</a:t>
            </a:r>
            <a:endParaRPr b="1" sz="2000">
              <a:solidFill>
                <a:schemeClr val="dk1"/>
              </a:solidFill>
            </a:endParaRPr>
          </a:p>
          <a:p>
            <a:pPr indent="-355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pt-BR" sz="2000">
                <a:solidFill>
                  <a:schemeClr val="dk1"/>
                </a:solidFill>
              </a:rPr>
              <a:t>Uma variedade aleatória de dados não pode ser corretamente chamada de bando de dados.</a:t>
            </a:r>
            <a:endParaRPr b="1" sz="2000">
              <a:solidFill>
                <a:schemeClr val="dk1"/>
              </a:solidFill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306" name="Google Shape;306;p2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7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7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650" y="2963300"/>
            <a:ext cx="483870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28"/>
          <p:cNvPicPr preferRelativeResize="0"/>
          <p:nvPr/>
        </p:nvPicPr>
        <p:blipFill rotWithShape="1">
          <a:blip r:embed="rId3">
            <a:alphaModFix/>
          </a:blip>
          <a:srcRect b="7106" l="0" r="0" t="0"/>
          <a:stretch/>
        </p:blipFill>
        <p:spPr>
          <a:xfrm>
            <a:off x="1760575" y="2250275"/>
            <a:ext cx="5622876" cy="451932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8"/>
          <p:cNvSpPr txBox="1"/>
          <p:nvPr/>
        </p:nvSpPr>
        <p:spPr>
          <a:xfrm>
            <a:off x="395288" y="1115131"/>
            <a:ext cx="8353500" cy="47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5400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Um banco de dados é projetado, construído e populado com dados para uma finalizada específica.</a:t>
            </a:r>
            <a:endParaRPr b="1" sz="2000">
              <a:solidFill>
                <a:schemeClr val="dk1"/>
              </a:solidFill>
            </a:endParaRPr>
          </a:p>
          <a:p>
            <a:pPr indent="5400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Possui um grupo definido de usuários e algumas aplicações previamente concebidas nas quais esses usuários estão interessados.</a:t>
            </a:r>
            <a:endParaRPr b="1" sz="2000">
              <a:solidFill>
                <a:schemeClr val="dk1"/>
              </a:solidFill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318" name="Google Shape;318;p28"/>
          <p:cNvPicPr preferRelativeResize="0"/>
          <p:nvPr/>
        </p:nvPicPr>
        <p:blipFill rotWithShape="1">
          <a:blip r:embed="rId4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8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8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935" y="4094423"/>
            <a:ext cx="4605525" cy="28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9"/>
          <p:cNvSpPr txBox="1"/>
          <p:nvPr/>
        </p:nvSpPr>
        <p:spPr>
          <a:xfrm>
            <a:off x="395288" y="1115131"/>
            <a:ext cx="8353500" cy="47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Resumindo: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Banco de dados tem alguma fonte da qual o dado é derivado, algum grau de interação com eventos no mundo real e um público que está ativamente interessado em seu conteúdo.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É onde armazenamos os dados no nosso sistema;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O Banco de dados possui algumas entidades fundamentais para o seu correto funcionamento, como </a:t>
            </a: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tabelas</a:t>
            </a:r>
            <a:r>
              <a:rPr b="1" lang="pt-BR" sz="2000">
                <a:solidFill>
                  <a:schemeClr val="dk1"/>
                </a:solidFill>
              </a:rPr>
              <a:t>.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As tabelas guardam nossos </a:t>
            </a: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dados</a:t>
            </a:r>
            <a:r>
              <a:rPr b="1" lang="pt-BR" sz="2000">
                <a:solidFill>
                  <a:schemeClr val="dk1"/>
                </a:solidFill>
              </a:rPr>
              <a:t>;</a:t>
            </a:r>
            <a:endParaRPr b="1" sz="2000">
              <a:solidFill>
                <a:schemeClr val="dk1"/>
              </a:solidFill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329" name="Google Shape;329;p29"/>
          <p:cNvPicPr preferRelativeResize="0"/>
          <p:nvPr/>
        </p:nvPicPr>
        <p:blipFill rotWithShape="1">
          <a:blip r:embed="rId4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9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9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9"/>
          <p:cNvSpPr txBox="1"/>
          <p:nvPr/>
        </p:nvSpPr>
        <p:spPr>
          <a:xfrm>
            <a:off x="2343500" y="4094425"/>
            <a:ext cx="54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Uso</a:t>
            </a:r>
            <a:endParaRPr/>
          </a:p>
        </p:txBody>
      </p:sp>
      <p:sp>
        <p:nvSpPr>
          <p:cNvPr id="334" name="Google Shape;334;p29"/>
          <p:cNvSpPr/>
          <p:nvPr/>
        </p:nvSpPr>
        <p:spPr>
          <a:xfrm>
            <a:off x="2097075" y="3944775"/>
            <a:ext cx="5418300" cy="2777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611" y="3429000"/>
            <a:ext cx="4400289" cy="31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0"/>
          <p:cNvSpPr txBox="1"/>
          <p:nvPr/>
        </p:nvSpPr>
        <p:spPr>
          <a:xfrm>
            <a:off x="395300" y="1115125"/>
            <a:ext cx="8561100" cy="47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 u="sng">
                <a:solidFill>
                  <a:srgbClr val="404040"/>
                </a:solidFill>
              </a:rPr>
              <a:t>SQL x MySQL</a:t>
            </a:r>
            <a:endParaRPr b="1" sz="2000" u="sng">
              <a:solidFill>
                <a:srgbClr val="404040"/>
              </a:solidFill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Char char="●"/>
            </a:pPr>
            <a:r>
              <a:rPr b="1" lang="pt-BR" sz="2000">
                <a:solidFill>
                  <a:srgbClr val="404040"/>
                </a:solidFill>
                <a:highlight>
                  <a:srgbClr val="FFFF00"/>
                </a:highlight>
              </a:rPr>
              <a:t>SQL </a:t>
            </a:r>
            <a:r>
              <a:rPr b="1" lang="pt-BR" sz="2000">
                <a:solidFill>
                  <a:srgbClr val="404040"/>
                </a:solidFill>
              </a:rPr>
              <a:t>é a linguagem e MySQL é o SGBD;</a:t>
            </a:r>
            <a:endParaRPr b="1" sz="2000">
              <a:solidFill>
                <a:srgbClr val="404040"/>
              </a:solidFill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Char char="●"/>
            </a:pPr>
            <a:r>
              <a:rPr b="1" lang="pt-BR" sz="2000">
                <a:solidFill>
                  <a:srgbClr val="404040"/>
                </a:solidFill>
                <a:highlight>
                  <a:srgbClr val="FFFF00"/>
                </a:highlight>
              </a:rPr>
              <a:t>SGBD </a:t>
            </a:r>
            <a:r>
              <a:rPr b="1" lang="pt-BR" sz="2000">
                <a:solidFill>
                  <a:srgbClr val="404040"/>
                </a:solidFill>
              </a:rPr>
              <a:t>é um acrônimo de </a:t>
            </a:r>
            <a:r>
              <a:rPr b="1" lang="pt-BR" sz="2000">
                <a:solidFill>
                  <a:srgbClr val="404040"/>
                </a:solidFill>
                <a:highlight>
                  <a:srgbClr val="FFFF00"/>
                </a:highlight>
              </a:rPr>
              <a:t>Sistema de Gerenciador de Banco de Dados.</a:t>
            </a:r>
            <a:endParaRPr b="1" sz="2000">
              <a:solidFill>
                <a:srgbClr val="404040"/>
              </a:solidFill>
              <a:highlight>
                <a:srgbClr val="FFFF00"/>
              </a:highlight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Char char="●"/>
            </a:pPr>
            <a:r>
              <a:rPr b="1" lang="pt-BR" sz="2000">
                <a:solidFill>
                  <a:srgbClr val="404040"/>
                </a:solidFill>
                <a:highlight>
                  <a:srgbClr val="FFFF00"/>
                </a:highlight>
              </a:rPr>
              <a:t>MySQL é um software </a:t>
            </a:r>
            <a:r>
              <a:rPr b="1" lang="pt-BR" sz="2000">
                <a:solidFill>
                  <a:srgbClr val="404040"/>
                </a:solidFill>
              </a:rPr>
              <a:t>que gerencia os nossos bancos de dados;</a:t>
            </a:r>
            <a:endParaRPr b="1" sz="2000">
              <a:solidFill>
                <a:srgbClr val="404040"/>
              </a:solidFill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Char char="●"/>
            </a:pPr>
            <a:r>
              <a:rPr b="1" lang="pt-BR" sz="2000">
                <a:solidFill>
                  <a:srgbClr val="404040"/>
                </a:solidFill>
              </a:rPr>
              <a:t>Enquanto </a:t>
            </a:r>
            <a:r>
              <a:rPr b="1" lang="pt-BR" sz="2000">
                <a:solidFill>
                  <a:srgbClr val="404040"/>
                </a:solidFill>
                <a:highlight>
                  <a:srgbClr val="FFFF00"/>
                </a:highlight>
              </a:rPr>
              <a:t>SQL é a linguagem</a:t>
            </a:r>
            <a:r>
              <a:rPr b="1" lang="pt-BR" sz="2000">
                <a:solidFill>
                  <a:srgbClr val="404040"/>
                </a:solidFill>
              </a:rPr>
              <a:t> que utilizaremos para manipular e criar os bancos.</a:t>
            </a:r>
            <a:br>
              <a:rPr b="1" lang="pt-BR" sz="2000">
                <a:solidFill>
                  <a:srgbClr val="404040"/>
                </a:solidFill>
              </a:rPr>
            </a:br>
            <a:endParaRPr b="1" i="0" sz="20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30"/>
          <p:cNvPicPr preferRelativeResize="0"/>
          <p:nvPr/>
        </p:nvPicPr>
        <p:blipFill rotWithShape="1">
          <a:blip r:embed="rId4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0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1"/>
          <p:cNvSpPr txBox="1"/>
          <p:nvPr/>
        </p:nvSpPr>
        <p:spPr>
          <a:xfrm>
            <a:off x="395288" y="1115131"/>
            <a:ext cx="8353500" cy="47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 u="sng">
                <a:solidFill>
                  <a:schemeClr val="dk1"/>
                </a:solidFill>
              </a:rPr>
              <a:t>Principais elementos de um BD</a:t>
            </a:r>
            <a:endParaRPr b="1" sz="2000" u="sng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Diagrama do Banco</a:t>
            </a:r>
            <a:r>
              <a:rPr b="1" lang="pt-BR" sz="2000">
                <a:solidFill>
                  <a:schemeClr val="dk1"/>
                </a:solidFill>
              </a:rPr>
              <a:t>: é o projeto do banco, parte fundamental e mais avançada, que define o sucesso do projeto;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352" name="Google Shape;352;p31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1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1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700" y="2420700"/>
            <a:ext cx="7648575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272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 txBox="1"/>
          <p:nvPr/>
        </p:nvSpPr>
        <p:spPr>
          <a:xfrm>
            <a:off x="191879" y="2601108"/>
            <a:ext cx="87712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>
                <a:solidFill>
                  <a:schemeClr val="lt1"/>
                </a:solidFill>
              </a:rPr>
              <a:t>BANCO DE DADOS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239700" y="3591880"/>
            <a:ext cx="87234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" name="Google Shape;117;p14"/>
          <p:cNvCxnSpPr/>
          <p:nvPr/>
        </p:nvCxnSpPr>
        <p:spPr>
          <a:xfrm>
            <a:off x="1703614" y="3417901"/>
            <a:ext cx="573677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118" name="Google Shape;118;p14"/>
          <p:cNvPicPr preferRelativeResize="0"/>
          <p:nvPr/>
        </p:nvPicPr>
        <p:blipFill rotWithShape="1">
          <a:blip r:embed="rId4">
            <a:alphaModFix/>
          </a:blip>
          <a:srcRect b="0" l="75357" r="0" t="93175"/>
          <a:stretch/>
        </p:blipFill>
        <p:spPr>
          <a:xfrm>
            <a:off x="6890656" y="6389914"/>
            <a:ext cx="2253343" cy="468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2"/>
          <p:cNvSpPr txBox="1"/>
          <p:nvPr/>
        </p:nvSpPr>
        <p:spPr>
          <a:xfrm>
            <a:off x="395288" y="1115131"/>
            <a:ext cx="8353500" cy="47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 u="sng">
                <a:solidFill>
                  <a:schemeClr val="dk1"/>
                </a:solidFill>
              </a:rPr>
              <a:t>Principais elementos de um BD</a:t>
            </a:r>
            <a:endParaRPr b="1" sz="2000" u="sng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Banco de dados:</a:t>
            </a:r>
            <a:r>
              <a:rPr b="1" lang="pt-BR" sz="2000">
                <a:solidFill>
                  <a:schemeClr val="dk1"/>
                </a:solidFill>
              </a:rPr>
              <a:t> A entidade que vai guardar todos os elementos do banco;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363" name="Google Shape;363;p32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2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2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00" y="2730088"/>
            <a:ext cx="809625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/>
          <p:nvPr/>
        </p:nvSpPr>
        <p:spPr>
          <a:xfrm>
            <a:off x="395288" y="1115131"/>
            <a:ext cx="8353500" cy="47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 u="sng">
                <a:solidFill>
                  <a:schemeClr val="dk1"/>
                </a:solidFill>
              </a:rPr>
              <a:t>Principais elementos de um BD</a:t>
            </a:r>
            <a:endParaRPr b="1" sz="2000" u="sng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Tabelas</a:t>
            </a:r>
            <a:r>
              <a:rPr b="1" lang="pt-BR" sz="2000">
                <a:solidFill>
                  <a:schemeClr val="dk1"/>
                </a:solidFill>
              </a:rPr>
              <a:t>: A categoria dos dados;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373" name="Google Shape;373;p33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33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3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3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3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700" y="2420700"/>
            <a:ext cx="764857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3"/>
          <p:cNvSpPr/>
          <p:nvPr/>
        </p:nvSpPr>
        <p:spPr>
          <a:xfrm>
            <a:off x="453425" y="1995050"/>
            <a:ext cx="1938300" cy="2414400"/>
          </a:xfrm>
          <a:prstGeom prst="roundRect">
            <a:avLst>
              <a:gd fmla="val 935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3"/>
          <p:cNvSpPr txBox="1"/>
          <p:nvPr/>
        </p:nvSpPr>
        <p:spPr>
          <a:xfrm>
            <a:off x="685775" y="2131075"/>
            <a:ext cx="14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highlight>
                  <a:srgbClr val="FFFF00"/>
                </a:highlight>
              </a:rPr>
              <a:t>Tabela Cliente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4"/>
          <p:cNvSpPr txBox="1"/>
          <p:nvPr/>
        </p:nvSpPr>
        <p:spPr>
          <a:xfrm>
            <a:off x="395288" y="1115131"/>
            <a:ext cx="8353500" cy="47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 u="sng">
                <a:solidFill>
                  <a:schemeClr val="dk1"/>
                </a:solidFill>
              </a:rPr>
              <a:t>Principais elementos de um BD</a:t>
            </a:r>
            <a:endParaRPr b="1" sz="2000" u="sng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Colunas:</a:t>
            </a:r>
            <a:r>
              <a:rPr b="1" lang="pt-BR" sz="2000">
                <a:solidFill>
                  <a:schemeClr val="dk1"/>
                </a:solidFill>
              </a:rPr>
              <a:t> Tipos de informações que precisamos salvar;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387" name="Google Shape;387;p34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4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50" y="2500175"/>
            <a:ext cx="8143875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4"/>
          <p:cNvSpPr/>
          <p:nvPr/>
        </p:nvSpPr>
        <p:spPr>
          <a:xfrm>
            <a:off x="487425" y="3570700"/>
            <a:ext cx="7764900" cy="220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5"/>
          <p:cNvSpPr txBox="1"/>
          <p:nvPr/>
        </p:nvSpPr>
        <p:spPr>
          <a:xfrm>
            <a:off x="395288" y="1115131"/>
            <a:ext cx="8353500" cy="47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 u="sng">
                <a:solidFill>
                  <a:schemeClr val="dk1"/>
                </a:solidFill>
              </a:rPr>
              <a:t>Principais elementos de um BD</a:t>
            </a:r>
            <a:endParaRPr b="1" sz="2000" u="sng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Dados</a:t>
            </a: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:</a:t>
            </a:r>
            <a:r>
              <a:rPr b="1" lang="pt-BR" sz="2000">
                <a:solidFill>
                  <a:schemeClr val="dk1"/>
                </a:solidFill>
              </a:rPr>
              <a:t> O dado final entregue pelo usuário;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399" name="Google Shape;399;p35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5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5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117" y="2506779"/>
            <a:ext cx="6901774" cy="33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6"/>
          <p:cNvSpPr/>
          <p:nvPr/>
        </p:nvSpPr>
        <p:spPr>
          <a:xfrm>
            <a:off x="4572125" y="1496300"/>
            <a:ext cx="4436100" cy="5055600"/>
          </a:xfrm>
          <a:prstGeom prst="roundRect">
            <a:avLst>
              <a:gd fmla="val 3066" name="adj"/>
            </a:avLst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6"/>
          <p:cNvSpPr txBox="1"/>
          <p:nvPr/>
        </p:nvSpPr>
        <p:spPr>
          <a:xfrm>
            <a:off x="395250" y="956430"/>
            <a:ext cx="8353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 u="sng">
                <a:solidFill>
                  <a:schemeClr val="dk1"/>
                </a:solidFill>
              </a:rPr>
              <a:t>Softwares utilizados</a:t>
            </a:r>
            <a:endParaRPr b="1" sz="2000" u="sng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411" name="Google Shape;411;p36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6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6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26" y="3406625"/>
            <a:ext cx="4133701" cy="264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6"/>
          <p:cNvPicPr preferRelativeResize="0"/>
          <p:nvPr/>
        </p:nvPicPr>
        <p:blipFill rotWithShape="1">
          <a:blip r:embed="rId4">
            <a:alphaModFix/>
          </a:blip>
          <a:srcRect b="7415" l="0" r="0" t="0"/>
          <a:stretch/>
        </p:blipFill>
        <p:spPr>
          <a:xfrm>
            <a:off x="4715550" y="3406625"/>
            <a:ext cx="4133701" cy="264547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6"/>
          <p:cNvSpPr txBox="1"/>
          <p:nvPr/>
        </p:nvSpPr>
        <p:spPr>
          <a:xfrm>
            <a:off x="238025" y="1583125"/>
            <a:ext cx="41943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XAMPP:</a:t>
            </a:r>
            <a:r>
              <a:rPr b="1" lang="pt-BR" sz="2000">
                <a:solidFill>
                  <a:schemeClr val="dk1"/>
                </a:solidFill>
              </a:rPr>
              <a:t> “Transforma” o computador pessoal em um servidor, nós dá o PHP, MySQL e também o Apache;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6"/>
          <p:cNvSpPr txBox="1"/>
          <p:nvPr/>
        </p:nvSpPr>
        <p:spPr>
          <a:xfrm>
            <a:off x="4715550" y="1583125"/>
            <a:ext cx="405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Workbench</a:t>
            </a:r>
            <a:r>
              <a:rPr b="1" lang="pt-BR" sz="2000">
                <a:solidFill>
                  <a:schemeClr val="dk1"/>
                </a:solidFill>
              </a:rPr>
              <a:t>: Utilizado para visualização de dados.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6"/>
          <p:cNvSpPr/>
          <p:nvPr/>
        </p:nvSpPr>
        <p:spPr>
          <a:xfrm>
            <a:off x="136025" y="1496300"/>
            <a:ext cx="4436100" cy="5055600"/>
          </a:xfrm>
          <a:prstGeom prst="roundRect">
            <a:avLst>
              <a:gd fmla="val 3066" name="adj"/>
            </a:avLst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36"/>
          <p:cNvPicPr preferRelativeResize="0"/>
          <p:nvPr/>
        </p:nvPicPr>
        <p:blipFill rotWithShape="1">
          <a:blip r:embed="rId5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7"/>
          <p:cNvSpPr txBox="1"/>
          <p:nvPr/>
        </p:nvSpPr>
        <p:spPr>
          <a:xfrm>
            <a:off x="395288" y="1115131"/>
            <a:ext cx="8353500" cy="47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 u="sng">
                <a:solidFill>
                  <a:schemeClr val="dk1"/>
                </a:solidFill>
              </a:rPr>
              <a:t>MySQL no terminal (Windows)</a:t>
            </a:r>
            <a:endParaRPr b="1" sz="2000" u="sng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Podemos usar o MySQL no terminal;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Para isso precisamos adicionar o executável do MySQL as variáveis de ambiente;</a:t>
            </a:r>
            <a:endParaRPr b="1" sz="20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Para conecta no MySQL vamos digitar: </a:t>
            </a: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mysql -u root</a:t>
            </a:r>
            <a:endParaRPr b="1" sz="20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pic>
        <p:nvPicPr>
          <p:cNvPr id="426" name="Google Shape;426;p3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7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7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8"/>
          <p:cNvSpPr txBox="1"/>
          <p:nvPr/>
        </p:nvSpPr>
        <p:spPr>
          <a:xfrm>
            <a:off x="395288" y="1115131"/>
            <a:ext cx="8353500" cy="47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 u="sng">
                <a:solidFill>
                  <a:schemeClr val="dk1"/>
                </a:solidFill>
              </a:rPr>
              <a:t>MySQL no terminal (Windows)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Sem</a:t>
            </a: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 adicionar o executável do MySQL as variáveis de ambiente GERA O ERRO;</a:t>
            </a:r>
            <a:endParaRPr b="1" sz="20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436" name="Google Shape;436;p38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8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8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850" y="2480938"/>
            <a:ext cx="6210300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9"/>
          <p:cNvPicPr preferRelativeResize="0"/>
          <p:nvPr/>
        </p:nvPicPr>
        <p:blipFill rotWithShape="1">
          <a:blip r:embed="rId3">
            <a:alphaModFix/>
          </a:blip>
          <a:srcRect b="20255" l="0" r="0" t="0"/>
          <a:stretch/>
        </p:blipFill>
        <p:spPr>
          <a:xfrm>
            <a:off x="50" y="3610227"/>
            <a:ext cx="9143999" cy="34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9"/>
          <p:cNvSpPr txBox="1"/>
          <p:nvPr/>
        </p:nvSpPr>
        <p:spPr>
          <a:xfrm>
            <a:off x="395288" y="1115131"/>
            <a:ext cx="8353500" cy="47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 u="sng">
                <a:solidFill>
                  <a:schemeClr val="dk1"/>
                </a:solidFill>
              </a:rPr>
              <a:t>MySQL no terminal (Windows)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Configurando o executável do MySQL as variáveis de ambiente;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pt-BR" sz="2000">
                <a:solidFill>
                  <a:schemeClr val="dk1"/>
                </a:solidFill>
              </a:rPr>
              <a:t>Pesquise por variáveis de ambiente no Windows.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pt-BR" sz="2000">
                <a:solidFill>
                  <a:schemeClr val="dk1"/>
                </a:solidFill>
              </a:rPr>
              <a:t>Na caixa que abre, vá na abá “	Avançado”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pt-BR" sz="2000">
                <a:solidFill>
                  <a:schemeClr val="dk1"/>
                </a:solidFill>
              </a:rPr>
              <a:t>Depois em “Variáveis de Ambiente”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pt-BR" sz="2000">
                <a:solidFill>
                  <a:schemeClr val="dk1"/>
                </a:solidFill>
              </a:rPr>
              <a:t>Vá em “Path”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pt-BR" sz="2000">
                <a:solidFill>
                  <a:schemeClr val="dk1"/>
                </a:solidFill>
              </a:rPr>
              <a:t>Acrescente o caminho ; “C:\xampp\mysql\bin\”</a:t>
            </a:r>
            <a:b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</a:br>
            <a:endParaRPr b="1" sz="20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448" name="Google Shape;448;p39"/>
          <p:cNvPicPr preferRelativeResize="0"/>
          <p:nvPr/>
        </p:nvPicPr>
        <p:blipFill rotWithShape="1">
          <a:blip r:embed="rId4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9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9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0"/>
          <p:cNvSpPr txBox="1"/>
          <p:nvPr/>
        </p:nvSpPr>
        <p:spPr>
          <a:xfrm>
            <a:off x="395288" y="1115131"/>
            <a:ext cx="8353500" cy="47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 u="sng">
                <a:solidFill>
                  <a:schemeClr val="dk1"/>
                </a:solidFill>
              </a:rPr>
              <a:t>MySQL no terminal (Windows)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Depois de configurado, é só testar: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mysql -u root</a:t>
            </a:r>
            <a:endParaRPr b="1" sz="20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</a:br>
            <a:endParaRPr b="1" sz="20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458" name="Google Shape;458;p40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0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0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40"/>
          <p:cNvPicPr preferRelativeResize="0"/>
          <p:nvPr/>
        </p:nvPicPr>
        <p:blipFill rotWithShape="1">
          <a:blip r:embed="rId4">
            <a:alphaModFix/>
          </a:blip>
          <a:srcRect b="21984" l="0" r="0" t="0"/>
          <a:stretch/>
        </p:blipFill>
        <p:spPr>
          <a:xfrm>
            <a:off x="1138238" y="2628225"/>
            <a:ext cx="6867525" cy="33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1"/>
          <p:cNvSpPr txBox="1"/>
          <p:nvPr/>
        </p:nvSpPr>
        <p:spPr>
          <a:xfrm>
            <a:off x="395288" y="1115131"/>
            <a:ext cx="8353500" cy="47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 u="sng">
                <a:solidFill>
                  <a:schemeClr val="dk1"/>
                </a:solidFill>
              </a:rPr>
              <a:t>MySQL no terminal (Windows)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Teste o comando: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show databases;</a:t>
            </a:r>
            <a:endParaRPr b="1" i="1" sz="20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</a:br>
            <a:endParaRPr b="1" sz="20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  <p:pic>
        <p:nvPicPr>
          <p:cNvPr id="469" name="Google Shape;469;p41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1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1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775" y="2387450"/>
            <a:ext cx="5282450" cy="34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/>
          <p:nvPr/>
        </p:nvSpPr>
        <p:spPr>
          <a:xfrm>
            <a:off x="0" y="6769601"/>
            <a:ext cx="9144000" cy="88398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5"/>
          <p:cNvSpPr/>
          <p:nvPr/>
        </p:nvSpPr>
        <p:spPr>
          <a:xfrm rot="10800000">
            <a:off x="3659650" y="404625"/>
            <a:ext cx="5382600" cy="5862000"/>
          </a:xfrm>
          <a:prstGeom prst="snip1Rect">
            <a:avLst>
              <a:gd fmla="val 11235" name="adj"/>
            </a:avLst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3804825" y="442497"/>
            <a:ext cx="44424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CONTEÚDO PROGRAMÁTICO</a:t>
            </a:r>
            <a:endParaRPr b="1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3800625" y="936559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INTRODUÇÃO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8144971" y="900985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15"/>
          <p:cNvCxnSpPr/>
          <p:nvPr/>
        </p:nvCxnSpPr>
        <p:spPr>
          <a:xfrm>
            <a:off x="3821641" y="1184612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9" name="Google Shape;129;p15"/>
          <p:cNvSpPr txBox="1"/>
          <p:nvPr/>
        </p:nvSpPr>
        <p:spPr>
          <a:xfrm>
            <a:off x="3800625" y="1362392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GERENCIAMENTO DE BANCO DE DADOS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8144971" y="1326819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15"/>
          <p:cNvCxnSpPr/>
          <p:nvPr/>
        </p:nvCxnSpPr>
        <p:spPr>
          <a:xfrm>
            <a:off x="3821641" y="1610446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2" name="Google Shape;132;p15"/>
          <p:cNvSpPr txBox="1"/>
          <p:nvPr/>
        </p:nvSpPr>
        <p:spPr>
          <a:xfrm>
            <a:off x="3800625" y="1788226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GERENCIAMENTO DE TABELAS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5"/>
          <p:cNvSpPr txBox="1"/>
          <p:nvPr/>
        </p:nvSpPr>
        <p:spPr>
          <a:xfrm>
            <a:off x="8144971" y="1752653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15"/>
          <p:cNvCxnSpPr/>
          <p:nvPr/>
        </p:nvCxnSpPr>
        <p:spPr>
          <a:xfrm>
            <a:off x="3821641" y="2036279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" name="Google Shape;135;p15"/>
          <p:cNvSpPr txBox="1"/>
          <p:nvPr/>
        </p:nvSpPr>
        <p:spPr>
          <a:xfrm>
            <a:off x="3800625" y="2214060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QUERIES DO CRUD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8144971" y="2178487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15"/>
          <p:cNvCxnSpPr/>
          <p:nvPr/>
        </p:nvCxnSpPr>
        <p:spPr>
          <a:xfrm>
            <a:off x="3821641" y="2462113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8" name="Google Shape;138;p15"/>
          <p:cNvSpPr txBox="1"/>
          <p:nvPr/>
        </p:nvSpPr>
        <p:spPr>
          <a:xfrm>
            <a:off x="3800625" y="2639894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AVANÇANDO EM SELECTs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8144971" y="2604321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" name="Google Shape;140;p15"/>
          <p:cNvCxnSpPr/>
          <p:nvPr/>
        </p:nvCxnSpPr>
        <p:spPr>
          <a:xfrm>
            <a:off x="3821641" y="2887947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1" name="Google Shape;141;p15"/>
          <p:cNvSpPr txBox="1"/>
          <p:nvPr/>
        </p:nvSpPr>
        <p:spPr>
          <a:xfrm>
            <a:off x="3800625" y="3065728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CONSTRAINTS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8144971" y="3030154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15"/>
          <p:cNvCxnSpPr/>
          <p:nvPr/>
        </p:nvCxnSpPr>
        <p:spPr>
          <a:xfrm>
            <a:off x="3821641" y="3313781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4" name="Google Shape;144;p15"/>
          <p:cNvSpPr txBox="1"/>
          <p:nvPr/>
        </p:nvSpPr>
        <p:spPr>
          <a:xfrm>
            <a:off x="3800625" y="3491562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UNINDO TABELAS COM JOINs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8144971" y="3455988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" name="Google Shape;146;p15"/>
          <p:cNvCxnSpPr/>
          <p:nvPr/>
        </p:nvCxnSpPr>
        <p:spPr>
          <a:xfrm>
            <a:off x="3821641" y="3739615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" name="Google Shape;147;p15"/>
          <p:cNvSpPr txBox="1"/>
          <p:nvPr/>
        </p:nvSpPr>
        <p:spPr>
          <a:xfrm>
            <a:off x="3800625" y="3917396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AGRUPANDO RESULTADOS E SUBQUERIES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5"/>
          <p:cNvSpPr txBox="1"/>
          <p:nvPr/>
        </p:nvSpPr>
        <p:spPr>
          <a:xfrm>
            <a:off x="8144971" y="3881822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15"/>
          <p:cNvCxnSpPr/>
          <p:nvPr/>
        </p:nvCxnSpPr>
        <p:spPr>
          <a:xfrm>
            <a:off x="3821641" y="4165449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" name="Google Shape;150;p15"/>
          <p:cNvSpPr txBox="1"/>
          <p:nvPr/>
        </p:nvSpPr>
        <p:spPr>
          <a:xfrm>
            <a:off x="3815335" y="4343230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FUNÇÕES (STRING / NUMÉRICAS / DATAS)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8159681" y="4307656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15"/>
          <p:cNvCxnSpPr/>
          <p:nvPr/>
        </p:nvCxnSpPr>
        <p:spPr>
          <a:xfrm>
            <a:off x="3836352" y="4591283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3" name="Google Shape;153;p15"/>
          <p:cNvSpPr txBox="1"/>
          <p:nvPr/>
        </p:nvSpPr>
        <p:spPr>
          <a:xfrm>
            <a:off x="3815335" y="4769060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RELAÇÃO ENTRE TABELAS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8159681" y="4733486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p15"/>
          <p:cNvCxnSpPr/>
          <p:nvPr/>
        </p:nvCxnSpPr>
        <p:spPr>
          <a:xfrm>
            <a:off x="3836352" y="5017113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56" name="Google Shape;156;p15"/>
          <p:cNvGrpSpPr/>
          <p:nvPr/>
        </p:nvGrpSpPr>
        <p:grpSpPr>
          <a:xfrm>
            <a:off x="1023798" y="2584950"/>
            <a:ext cx="1512588" cy="1582604"/>
            <a:chOff x="699798" y="2245952"/>
            <a:chExt cx="2160588" cy="2260600"/>
          </a:xfrm>
        </p:grpSpPr>
        <p:sp>
          <p:nvSpPr>
            <p:cNvPr id="157" name="Google Shape;157;p15"/>
            <p:cNvSpPr/>
            <p:nvPr/>
          </p:nvSpPr>
          <p:spPr>
            <a:xfrm>
              <a:off x="699798" y="2245952"/>
              <a:ext cx="2160588" cy="2260600"/>
            </a:xfrm>
            <a:custGeom>
              <a:rect b="b" l="l" r="r" t="t"/>
              <a:pathLst>
                <a:path extrusionOk="0" h="600" w="573">
                  <a:moveTo>
                    <a:pt x="483" y="600"/>
                  </a:moveTo>
                  <a:cubicBezTo>
                    <a:pt x="134" y="600"/>
                    <a:pt x="134" y="600"/>
                    <a:pt x="134" y="600"/>
                  </a:cubicBezTo>
                  <a:cubicBezTo>
                    <a:pt x="84" y="600"/>
                    <a:pt x="43" y="560"/>
                    <a:pt x="43" y="510"/>
                  </a:cubicBezTo>
                  <a:cubicBezTo>
                    <a:pt x="43" y="464"/>
                    <a:pt x="43" y="464"/>
                    <a:pt x="43" y="464"/>
                  </a:cubicBezTo>
                  <a:cubicBezTo>
                    <a:pt x="10" y="464"/>
                    <a:pt x="10" y="464"/>
                    <a:pt x="10" y="464"/>
                  </a:cubicBezTo>
                  <a:cubicBezTo>
                    <a:pt x="0" y="464"/>
                    <a:pt x="1" y="440"/>
                    <a:pt x="9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43" y="388"/>
                    <a:pt x="43" y="388"/>
                    <a:pt x="43" y="388"/>
                  </a:cubicBezTo>
                  <a:cubicBezTo>
                    <a:pt x="10" y="388"/>
                    <a:pt x="10" y="388"/>
                    <a:pt x="10" y="388"/>
                  </a:cubicBezTo>
                  <a:cubicBezTo>
                    <a:pt x="0" y="388"/>
                    <a:pt x="1" y="364"/>
                    <a:pt x="9" y="364"/>
                  </a:cubicBezTo>
                  <a:cubicBezTo>
                    <a:pt x="43" y="364"/>
                    <a:pt x="43" y="364"/>
                    <a:pt x="43" y="364"/>
                  </a:cubicBezTo>
                  <a:cubicBezTo>
                    <a:pt x="43" y="312"/>
                    <a:pt x="43" y="312"/>
                    <a:pt x="43" y="312"/>
                  </a:cubicBezTo>
                  <a:cubicBezTo>
                    <a:pt x="10" y="312"/>
                    <a:pt x="10" y="312"/>
                    <a:pt x="10" y="312"/>
                  </a:cubicBezTo>
                  <a:cubicBezTo>
                    <a:pt x="0" y="312"/>
                    <a:pt x="1" y="288"/>
                    <a:pt x="9" y="288"/>
                  </a:cubicBezTo>
                  <a:cubicBezTo>
                    <a:pt x="43" y="288"/>
                    <a:pt x="43" y="288"/>
                    <a:pt x="43" y="288"/>
                  </a:cubicBezTo>
                  <a:cubicBezTo>
                    <a:pt x="43" y="236"/>
                    <a:pt x="43" y="236"/>
                    <a:pt x="43" y="236"/>
                  </a:cubicBezTo>
                  <a:cubicBezTo>
                    <a:pt x="10" y="236"/>
                    <a:pt x="10" y="236"/>
                    <a:pt x="10" y="236"/>
                  </a:cubicBezTo>
                  <a:cubicBezTo>
                    <a:pt x="0" y="236"/>
                    <a:pt x="1" y="212"/>
                    <a:pt x="9" y="212"/>
                  </a:cubicBezTo>
                  <a:cubicBezTo>
                    <a:pt x="43" y="212"/>
                    <a:pt x="43" y="212"/>
                    <a:pt x="43" y="212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0" y="160"/>
                    <a:pt x="1" y="136"/>
                    <a:pt x="9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40"/>
                    <a:pt x="84" y="0"/>
                    <a:pt x="134" y="0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532" y="0"/>
                    <a:pt x="573" y="40"/>
                    <a:pt x="573" y="90"/>
                  </a:cubicBezTo>
                  <a:cubicBezTo>
                    <a:pt x="573" y="234"/>
                    <a:pt x="573" y="363"/>
                    <a:pt x="573" y="510"/>
                  </a:cubicBezTo>
                  <a:cubicBezTo>
                    <a:pt x="573" y="560"/>
                    <a:pt x="532" y="600"/>
                    <a:pt x="483" y="600"/>
                  </a:cubicBezTo>
                  <a:close/>
                  <a:moveTo>
                    <a:pt x="535" y="90"/>
                  </a:moveTo>
                  <a:cubicBezTo>
                    <a:pt x="535" y="61"/>
                    <a:pt x="511" y="37"/>
                    <a:pt x="483" y="37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105" y="37"/>
                    <a:pt x="81" y="61"/>
                    <a:pt x="81" y="90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6" y="130"/>
                    <a:pt x="103" y="126"/>
                    <a:pt x="110" y="126"/>
                  </a:cubicBezTo>
                  <a:cubicBezTo>
                    <a:pt x="122" y="126"/>
                    <a:pt x="132" y="136"/>
                    <a:pt x="132" y="148"/>
                  </a:cubicBezTo>
                  <a:cubicBezTo>
                    <a:pt x="132" y="160"/>
                    <a:pt x="122" y="170"/>
                    <a:pt x="110" y="170"/>
                  </a:cubicBezTo>
                  <a:cubicBezTo>
                    <a:pt x="103" y="170"/>
                    <a:pt x="96" y="166"/>
                    <a:pt x="92" y="160"/>
                  </a:cubicBezTo>
                  <a:cubicBezTo>
                    <a:pt x="81" y="160"/>
                    <a:pt x="81" y="160"/>
                    <a:pt x="81" y="160"/>
                  </a:cubicBezTo>
                  <a:cubicBezTo>
                    <a:pt x="81" y="212"/>
                    <a:pt x="81" y="212"/>
                    <a:pt x="81" y="212"/>
                  </a:cubicBezTo>
                  <a:cubicBezTo>
                    <a:pt x="92" y="212"/>
                    <a:pt x="92" y="212"/>
                    <a:pt x="92" y="212"/>
                  </a:cubicBezTo>
                  <a:cubicBezTo>
                    <a:pt x="96" y="206"/>
                    <a:pt x="103" y="202"/>
                    <a:pt x="110" y="202"/>
                  </a:cubicBezTo>
                  <a:cubicBezTo>
                    <a:pt x="122" y="202"/>
                    <a:pt x="132" y="212"/>
                    <a:pt x="132" y="224"/>
                  </a:cubicBezTo>
                  <a:cubicBezTo>
                    <a:pt x="132" y="236"/>
                    <a:pt x="122" y="246"/>
                    <a:pt x="110" y="246"/>
                  </a:cubicBezTo>
                  <a:cubicBezTo>
                    <a:pt x="103" y="246"/>
                    <a:pt x="96" y="242"/>
                    <a:pt x="92" y="236"/>
                  </a:cubicBezTo>
                  <a:cubicBezTo>
                    <a:pt x="81" y="236"/>
                    <a:pt x="81" y="236"/>
                    <a:pt x="81" y="236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6" y="282"/>
                    <a:pt x="103" y="278"/>
                    <a:pt x="110" y="278"/>
                  </a:cubicBezTo>
                  <a:cubicBezTo>
                    <a:pt x="122" y="278"/>
                    <a:pt x="132" y="288"/>
                    <a:pt x="132" y="300"/>
                  </a:cubicBezTo>
                  <a:cubicBezTo>
                    <a:pt x="132" y="312"/>
                    <a:pt x="122" y="322"/>
                    <a:pt x="110" y="322"/>
                  </a:cubicBezTo>
                  <a:cubicBezTo>
                    <a:pt x="103" y="322"/>
                    <a:pt x="96" y="318"/>
                    <a:pt x="92" y="312"/>
                  </a:cubicBezTo>
                  <a:cubicBezTo>
                    <a:pt x="81" y="312"/>
                    <a:pt x="81" y="312"/>
                    <a:pt x="81" y="312"/>
                  </a:cubicBezTo>
                  <a:cubicBezTo>
                    <a:pt x="81" y="364"/>
                    <a:pt x="81" y="364"/>
                    <a:pt x="81" y="364"/>
                  </a:cubicBezTo>
                  <a:cubicBezTo>
                    <a:pt x="92" y="364"/>
                    <a:pt x="92" y="364"/>
                    <a:pt x="92" y="364"/>
                  </a:cubicBezTo>
                  <a:cubicBezTo>
                    <a:pt x="96" y="358"/>
                    <a:pt x="103" y="354"/>
                    <a:pt x="110" y="354"/>
                  </a:cubicBezTo>
                  <a:cubicBezTo>
                    <a:pt x="122" y="354"/>
                    <a:pt x="132" y="364"/>
                    <a:pt x="132" y="376"/>
                  </a:cubicBezTo>
                  <a:cubicBezTo>
                    <a:pt x="132" y="388"/>
                    <a:pt x="122" y="398"/>
                    <a:pt x="110" y="398"/>
                  </a:cubicBezTo>
                  <a:cubicBezTo>
                    <a:pt x="103" y="398"/>
                    <a:pt x="96" y="394"/>
                    <a:pt x="92" y="388"/>
                  </a:cubicBezTo>
                  <a:cubicBezTo>
                    <a:pt x="81" y="388"/>
                    <a:pt x="81" y="388"/>
                    <a:pt x="81" y="388"/>
                  </a:cubicBezTo>
                  <a:cubicBezTo>
                    <a:pt x="81" y="440"/>
                    <a:pt x="81" y="440"/>
                    <a:pt x="81" y="440"/>
                  </a:cubicBezTo>
                  <a:cubicBezTo>
                    <a:pt x="92" y="440"/>
                    <a:pt x="92" y="440"/>
                    <a:pt x="92" y="440"/>
                  </a:cubicBezTo>
                  <a:cubicBezTo>
                    <a:pt x="96" y="434"/>
                    <a:pt x="103" y="430"/>
                    <a:pt x="110" y="430"/>
                  </a:cubicBezTo>
                  <a:cubicBezTo>
                    <a:pt x="122" y="430"/>
                    <a:pt x="132" y="440"/>
                    <a:pt x="132" y="452"/>
                  </a:cubicBezTo>
                  <a:cubicBezTo>
                    <a:pt x="132" y="464"/>
                    <a:pt x="122" y="474"/>
                    <a:pt x="110" y="474"/>
                  </a:cubicBezTo>
                  <a:cubicBezTo>
                    <a:pt x="103" y="474"/>
                    <a:pt x="96" y="470"/>
                    <a:pt x="92" y="464"/>
                  </a:cubicBezTo>
                  <a:cubicBezTo>
                    <a:pt x="81" y="464"/>
                    <a:pt x="81" y="464"/>
                    <a:pt x="81" y="464"/>
                  </a:cubicBezTo>
                  <a:cubicBezTo>
                    <a:pt x="81" y="510"/>
                    <a:pt x="81" y="510"/>
                    <a:pt x="81" y="510"/>
                  </a:cubicBezTo>
                  <a:cubicBezTo>
                    <a:pt x="81" y="539"/>
                    <a:pt x="105" y="562"/>
                    <a:pt x="134" y="562"/>
                  </a:cubicBezTo>
                  <a:cubicBezTo>
                    <a:pt x="483" y="562"/>
                    <a:pt x="483" y="562"/>
                    <a:pt x="483" y="562"/>
                  </a:cubicBezTo>
                  <a:cubicBezTo>
                    <a:pt x="511" y="562"/>
                    <a:pt x="535" y="539"/>
                    <a:pt x="535" y="510"/>
                  </a:cubicBezTo>
                  <a:cubicBezTo>
                    <a:pt x="535" y="359"/>
                    <a:pt x="535" y="232"/>
                    <a:pt x="535" y="90"/>
                  </a:cubicBezTo>
                  <a:close/>
                </a:path>
              </a:pathLst>
            </a:custGeom>
            <a:solidFill>
              <a:srgbClr val="CA272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8" name="Google Shape;158;p15"/>
            <p:cNvGrpSpPr/>
            <p:nvPr/>
          </p:nvGrpSpPr>
          <p:grpSpPr>
            <a:xfrm>
              <a:off x="1415990" y="2612982"/>
              <a:ext cx="1104181" cy="1526540"/>
              <a:chOff x="1415990" y="2631179"/>
              <a:chExt cx="1104181" cy="1526540"/>
            </a:xfrm>
          </p:grpSpPr>
          <p:sp>
            <p:nvSpPr>
              <p:cNvPr id="159" name="Google Shape;159;p15"/>
              <p:cNvSpPr/>
              <p:nvPr/>
            </p:nvSpPr>
            <p:spPr>
              <a:xfrm>
                <a:off x="1415990" y="2631179"/>
                <a:ext cx="1104181" cy="161582"/>
              </a:xfrm>
              <a:prstGeom prst="roundRect">
                <a:avLst>
                  <a:gd fmla="val 50000" name="adj"/>
                </a:avLst>
              </a:prstGeom>
              <a:solidFill>
                <a:srgbClr val="CA272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415990" y="3086165"/>
                <a:ext cx="1104181" cy="161582"/>
              </a:xfrm>
              <a:prstGeom prst="roundRect">
                <a:avLst>
                  <a:gd fmla="val 50000" name="adj"/>
                </a:avLst>
              </a:prstGeom>
              <a:solidFill>
                <a:srgbClr val="CA272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415990" y="3541151"/>
                <a:ext cx="1104181" cy="161582"/>
              </a:xfrm>
              <a:prstGeom prst="roundRect">
                <a:avLst>
                  <a:gd fmla="val 50000" name="adj"/>
                </a:avLst>
              </a:prstGeom>
              <a:solidFill>
                <a:srgbClr val="CA272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1415990" y="3996137"/>
                <a:ext cx="1104181" cy="161582"/>
              </a:xfrm>
              <a:prstGeom prst="roundRect">
                <a:avLst>
                  <a:gd fmla="val 50000" name="adj"/>
                </a:avLst>
              </a:prstGeom>
              <a:solidFill>
                <a:srgbClr val="CA272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63" name="Google Shape;163;p15"/>
          <p:cNvPicPr preferRelativeResize="0"/>
          <p:nvPr/>
        </p:nvPicPr>
        <p:blipFill rotWithShape="1">
          <a:blip r:embed="rId3">
            <a:alphaModFix/>
          </a:blip>
          <a:srcRect b="0" l="75476" r="0" t="93175"/>
          <a:stretch/>
        </p:blipFill>
        <p:spPr>
          <a:xfrm>
            <a:off x="6901542" y="6389914"/>
            <a:ext cx="2242457" cy="46808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5"/>
          <p:cNvSpPr txBox="1"/>
          <p:nvPr/>
        </p:nvSpPr>
        <p:spPr>
          <a:xfrm>
            <a:off x="3811142" y="5121527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PLANEJAMENTO DE BANCO DE DADOS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5"/>
          <p:cNvSpPr txBox="1"/>
          <p:nvPr/>
        </p:nvSpPr>
        <p:spPr>
          <a:xfrm>
            <a:off x="8155488" y="5085954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15"/>
          <p:cNvCxnSpPr/>
          <p:nvPr/>
        </p:nvCxnSpPr>
        <p:spPr>
          <a:xfrm>
            <a:off x="3832159" y="5369580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7" name="Google Shape;167;p15"/>
          <p:cNvSpPr txBox="1"/>
          <p:nvPr/>
        </p:nvSpPr>
        <p:spPr>
          <a:xfrm>
            <a:off x="3837692" y="5474002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PROJETO FINAL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8182038" y="5438429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15"/>
          <p:cNvCxnSpPr/>
          <p:nvPr/>
        </p:nvCxnSpPr>
        <p:spPr>
          <a:xfrm>
            <a:off x="3858709" y="5722055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2"/>
          <p:cNvSpPr/>
          <p:nvPr/>
        </p:nvSpPr>
        <p:spPr>
          <a:xfrm>
            <a:off x="0" y="6769601"/>
            <a:ext cx="9144000" cy="88398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2"/>
          <p:cNvSpPr txBox="1"/>
          <p:nvPr/>
        </p:nvSpPr>
        <p:spPr>
          <a:xfrm>
            <a:off x="395288" y="847769"/>
            <a:ext cx="8353425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404040"/>
                </a:solidFill>
              </a:rPr>
              <a:t>Podemos trabalhar utilizando linha de comando no terminal.</a:t>
            </a:r>
            <a:br>
              <a:rPr b="1" lang="pt-BR" sz="2000">
                <a:solidFill>
                  <a:srgbClr val="404040"/>
                </a:solidFill>
              </a:rPr>
            </a:br>
            <a:r>
              <a:rPr b="1" lang="pt-BR" sz="2000">
                <a:solidFill>
                  <a:srgbClr val="404040"/>
                </a:solidFill>
              </a:rPr>
              <a:t>Porem, para facilitar o aprendizado trabalharemos com o “Workbench”</a:t>
            </a:r>
            <a:endParaRPr b="1" i="0" sz="20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42">
            <a:hlinkClick r:id="rId3"/>
          </p:cNvPr>
          <p:cNvSpPr/>
          <p:nvPr/>
        </p:nvSpPr>
        <p:spPr>
          <a:xfrm flipH="1">
            <a:off x="4016700" y="2311301"/>
            <a:ext cx="5127300" cy="40329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42"/>
          <p:cNvSpPr txBox="1"/>
          <p:nvPr/>
        </p:nvSpPr>
        <p:spPr>
          <a:xfrm>
            <a:off x="6056775" y="3262075"/>
            <a:ext cx="30114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Para baixar o instalador, pesquise por “Workbench” no Google.</a:t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8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 faça o download clicando nesta imagem</a:t>
            </a:r>
            <a:endParaRPr b="1" sz="800">
              <a:solidFill>
                <a:schemeClr val="lt1"/>
              </a:solidFill>
            </a:endParaRPr>
          </a:p>
        </p:txBody>
      </p:sp>
      <p:pic>
        <p:nvPicPr>
          <p:cNvPr id="482" name="Google Shape;482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331896"/>
            <a:ext cx="4016576" cy="301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2"/>
          <p:cNvPicPr preferRelativeResize="0"/>
          <p:nvPr/>
        </p:nvPicPr>
        <p:blipFill rotWithShape="1">
          <a:blip r:embed="rId7">
            <a:alphaModFix/>
          </a:blip>
          <a:srcRect b="0" l="75476" r="0" t="93175"/>
          <a:stretch/>
        </p:blipFill>
        <p:spPr>
          <a:xfrm>
            <a:off x="6901542" y="6389914"/>
            <a:ext cx="2242457" cy="468086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2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2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p42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2311300"/>
            <a:ext cx="5990474" cy="403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3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3"/>
          <p:cNvSpPr txBox="1"/>
          <p:nvPr/>
        </p:nvSpPr>
        <p:spPr>
          <a:xfrm>
            <a:off x="395288" y="8477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404040"/>
                </a:solidFill>
              </a:rPr>
              <a:t>Podemos trabalhar utilizando linha de comando no terminal.</a:t>
            </a:r>
            <a:br>
              <a:rPr b="1" lang="pt-BR" sz="2000">
                <a:solidFill>
                  <a:srgbClr val="404040"/>
                </a:solidFill>
              </a:rPr>
            </a:br>
            <a:r>
              <a:rPr b="1" lang="pt-BR" sz="2000">
                <a:solidFill>
                  <a:srgbClr val="404040"/>
                </a:solidFill>
              </a:rPr>
              <a:t>Porem, para facilitar o aprendizado trabalharemos com o “Workbench”</a:t>
            </a:r>
            <a:endParaRPr b="1" i="0" sz="20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3">
            <a:hlinkClick r:id="rId3"/>
          </p:cNvPr>
          <p:cNvSpPr/>
          <p:nvPr/>
        </p:nvSpPr>
        <p:spPr>
          <a:xfrm flipH="1">
            <a:off x="4016700" y="2311301"/>
            <a:ext cx="5127300" cy="40329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3"/>
          <p:cNvSpPr txBox="1"/>
          <p:nvPr/>
        </p:nvSpPr>
        <p:spPr>
          <a:xfrm>
            <a:off x="5589425" y="3243000"/>
            <a:ext cx="30114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Para baixar o instalador, pesquise por “Workbench” no Google.</a:t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8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 faça o download clicando nesta imagem</a:t>
            </a:r>
            <a:endParaRPr b="1" sz="800">
              <a:solidFill>
                <a:schemeClr val="lt1"/>
              </a:solidFill>
            </a:endParaRPr>
          </a:p>
        </p:txBody>
      </p:sp>
      <p:pic>
        <p:nvPicPr>
          <p:cNvPr id="496" name="Google Shape;496;p43"/>
          <p:cNvPicPr preferRelativeResize="0"/>
          <p:nvPr/>
        </p:nvPicPr>
        <p:blipFill rotWithShape="1">
          <a:blip r:embed="rId6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3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3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3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" y="2311300"/>
            <a:ext cx="5099734" cy="40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4"/>
          <p:cNvSpPr txBox="1"/>
          <p:nvPr/>
        </p:nvSpPr>
        <p:spPr>
          <a:xfrm>
            <a:off x="395288" y="8477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404040"/>
                </a:solidFill>
              </a:rPr>
              <a:t>Podemos trabalhar utilizando linha de comando no terminal.</a:t>
            </a:r>
            <a:br>
              <a:rPr b="1" lang="pt-BR" sz="2000">
                <a:solidFill>
                  <a:srgbClr val="404040"/>
                </a:solidFill>
              </a:rPr>
            </a:br>
            <a:r>
              <a:rPr b="1" lang="pt-BR" sz="2000">
                <a:solidFill>
                  <a:srgbClr val="404040"/>
                </a:solidFill>
              </a:rPr>
              <a:t>Porem, para facilitar o aprendizado trabalharemos com o “Workbench”</a:t>
            </a:r>
            <a:endParaRPr b="1" i="0" sz="20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4">
            <a:hlinkClick r:id="rId3"/>
          </p:cNvPr>
          <p:cNvSpPr/>
          <p:nvPr/>
        </p:nvSpPr>
        <p:spPr>
          <a:xfrm flipH="1">
            <a:off x="4016700" y="2311301"/>
            <a:ext cx="5127300" cy="40329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4"/>
          <p:cNvSpPr txBox="1"/>
          <p:nvPr/>
        </p:nvSpPr>
        <p:spPr>
          <a:xfrm>
            <a:off x="5961400" y="3030550"/>
            <a:ext cx="30114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Para baixar o instalador, pesquise por “Workbench” no Google.</a:t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8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 faça o download clicando nesta imagem</a:t>
            </a:r>
            <a:endParaRPr b="1" sz="800">
              <a:solidFill>
                <a:schemeClr val="lt1"/>
              </a:solidFill>
            </a:endParaRPr>
          </a:p>
        </p:txBody>
      </p:sp>
      <p:pic>
        <p:nvPicPr>
          <p:cNvPr id="509" name="Google Shape;509;p44"/>
          <p:cNvPicPr preferRelativeResize="0"/>
          <p:nvPr/>
        </p:nvPicPr>
        <p:blipFill rotWithShape="1">
          <a:blip r:embed="rId6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4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44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4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311303"/>
            <a:ext cx="5845835" cy="403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5"/>
          <p:cNvSpPr txBox="1"/>
          <p:nvPr/>
        </p:nvSpPr>
        <p:spPr>
          <a:xfrm>
            <a:off x="395288" y="8477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404040"/>
                </a:solidFill>
              </a:rPr>
              <a:t>Podemos trabalhar utilizando linha de comando no terminal.</a:t>
            </a:r>
            <a:br>
              <a:rPr b="1" lang="pt-BR" sz="2000">
                <a:solidFill>
                  <a:srgbClr val="404040"/>
                </a:solidFill>
              </a:rPr>
            </a:br>
            <a:r>
              <a:rPr b="1" lang="pt-BR" sz="2000">
                <a:solidFill>
                  <a:srgbClr val="404040"/>
                </a:solidFill>
              </a:rPr>
              <a:t>Porem, para facilitar o aprendizado trabalharemos com o “Workbench”</a:t>
            </a:r>
            <a:endParaRPr b="1" i="0" sz="20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45">
            <a:hlinkClick r:id="rId3"/>
          </p:cNvPr>
          <p:cNvSpPr/>
          <p:nvPr/>
        </p:nvSpPr>
        <p:spPr>
          <a:xfrm flipH="1">
            <a:off x="4016700" y="2311301"/>
            <a:ext cx="5127300" cy="40329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45"/>
          <p:cNvSpPr txBox="1"/>
          <p:nvPr/>
        </p:nvSpPr>
        <p:spPr>
          <a:xfrm>
            <a:off x="5961400" y="3030550"/>
            <a:ext cx="30114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Para baixar o instalador, pesquise por “Workbench” no Google.</a:t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8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 faça o download clicando nesta imagem</a:t>
            </a:r>
            <a:endParaRPr b="1" sz="800">
              <a:solidFill>
                <a:schemeClr val="lt1"/>
              </a:solidFill>
            </a:endParaRPr>
          </a:p>
        </p:txBody>
      </p:sp>
      <p:pic>
        <p:nvPicPr>
          <p:cNvPr id="522" name="Google Shape;522;p45"/>
          <p:cNvPicPr preferRelativeResize="0"/>
          <p:nvPr/>
        </p:nvPicPr>
        <p:blipFill rotWithShape="1">
          <a:blip r:embed="rId6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5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4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45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6" name="Google Shape;526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311302"/>
            <a:ext cx="5284099" cy="40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5"/>
          <p:cNvSpPr/>
          <p:nvPr/>
        </p:nvSpPr>
        <p:spPr>
          <a:xfrm>
            <a:off x="104925" y="5188800"/>
            <a:ext cx="1898100" cy="257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5"/>
          <p:cNvSpPr/>
          <p:nvPr/>
        </p:nvSpPr>
        <p:spPr>
          <a:xfrm>
            <a:off x="2441800" y="5056050"/>
            <a:ext cx="1512300" cy="523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6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6"/>
          <p:cNvSpPr txBox="1"/>
          <p:nvPr/>
        </p:nvSpPr>
        <p:spPr>
          <a:xfrm>
            <a:off x="395288" y="8477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404040"/>
                </a:solidFill>
              </a:rPr>
              <a:t>Com a instalação ok, </a:t>
            </a:r>
            <a:r>
              <a:rPr b="1" lang="pt-BR" sz="2000">
                <a:solidFill>
                  <a:srgbClr val="404040"/>
                </a:solidFill>
              </a:rPr>
              <a:t>vamos analisar</a:t>
            </a:r>
            <a:r>
              <a:rPr b="1" lang="pt-BR" sz="2000">
                <a:solidFill>
                  <a:srgbClr val="404040"/>
                </a:solidFill>
              </a:rPr>
              <a:t> a interfase:</a:t>
            </a:r>
            <a:endParaRPr b="1" sz="2000">
              <a:solidFill>
                <a:srgbClr val="404040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1500">
                <a:solidFill>
                  <a:srgbClr val="404040"/>
                </a:solidFill>
              </a:rPr>
              <a:t>NOTA: Antes de iniciar o Workbench devemos iniciar o Xampp </a:t>
            </a:r>
            <a:endParaRPr b="1" i="0" sz="15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46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6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46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6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50" y="1645952"/>
            <a:ext cx="8353498" cy="4496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47"/>
          <p:cNvSpPr txBox="1"/>
          <p:nvPr/>
        </p:nvSpPr>
        <p:spPr>
          <a:xfrm>
            <a:off x="395288" y="8477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404040"/>
                </a:solidFill>
              </a:rPr>
              <a:t>Primeiro teste:</a:t>
            </a:r>
            <a:br>
              <a:rPr b="1" lang="pt-BR" sz="2000">
                <a:solidFill>
                  <a:srgbClr val="404040"/>
                </a:solidFill>
              </a:rPr>
            </a:br>
            <a:r>
              <a:rPr b="1" lang="pt-BR" sz="2000">
                <a:solidFill>
                  <a:srgbClr val="404040"/>
                </a:solidFill>
              </a:rPr>
              <a:t>Criar um banco de dados;</a:t>
            </a:r>
            <a:br>
              <a:rPr b="1" lang="pt-BR" sz="2000">
                <a:solidFill>
                  <a:srgbClr val="404040"/>
                </a:solidFill>
              </a:rPr>
            </a:br>
            <a:r>
              <a:rPr b="1" lang="pt-BR" sz="2000">
                <a:solidFill>
                  <a:srgbClr val="404040"/>
                </a:solidFill>
              </a:rPr>
              <a:t>Comando - </a:t>
            </a:r>
            <a:r>
              <a:rPr b="1" lang="pt-BR" sz="2000">
                <a:solidFill>
                  <a:srgbClr val="404040"/>
                </a:solidFill>
                <a:highlight>
                  <a:srgbClr val="FFFF00"/>
                </a:highlight>
              </a:rPr>
              <a:t>CREATE DATABASE teste</a:t>
            </a:r>
            <a:r>
              <a:rPr b="1" lang="pt-BR" sz="2000">
                <a:solidFill>
                  <a:srgbClr val="404040"/>
                </a:solidFill>
                <a:highlight>
                  <a:srgbClr val="FFFF00"/>
                </a:highlight>
              </a:rPr>
              <a:t>intro</a:t>
            </a:r>
            <a:r>
              <a:rPr b="1" lang="pt-BR" sz="2000">
                <a:solidFill>
                  <a:srgbClr val="404040"/>
                </a:solidFill>
                <a:highlight>
                  <a:srgbClr val="FFFF00"/>
                </a:highlight>
              </a:rPr>
              <a:t>;</a:t>
            </a:r>
            <a:endParaRPr b="1" sz="2000">
              <a:solidFill>
                <a:srgbClr val="404040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404040"/>
                </a:solidFill>
              </a:rPr>
              <a:t>Aperte “Ctrl + Enter” para executar o comando.</a:t>
            </a:r>
            <a:endParaRPr b="1" sz="2000">
              <a:solidFill>
                <a:srgbClr val="404040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404040"/>
              </a:solidFill>
            </a:endParaRPr>
          </a:p>
        </p:txBody>
      </p:sp>
      <p:pic>
        <p:nvPicPr>
          <p:cNvPr id="546" name="Google Shape;546;p4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7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4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7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850" y="2617344"/>
            <a:ext cx="7420304" cy="2990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025" y="2162602"/>
            <a:ext cx="5899949" cy="4559326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48"/>
          <p:cNvSpPr txBox="1"/>
          <p:nvPr/>
        </p:nvSpPr>
        <p:spPr>
          <a:xfrm>
            <a:off x="395288" y="8477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404040"/>
                </a:solidFill>
              </a:rPr>
              <a:t>Segundo </a:t>
            </a:r>
            <a:r>
              <a:rPr b="1" lang="pt-BR" sz="2000">
                <a:solidFill>
                  <a:srgbClr val="404040"/>
                </a:solidFill>
              </a:rPr>
              <a:t>teste:</a:t>
            </a:r>
            <a:br>
              <a:rPr b="1" lang="pt-BR" sz="2000">
                <a:solidFill>
                  <a:srgbClr val="404040"/>
                </a:solidFill>
              </a:rPr>
            </a:br>
            <a:r>
              <a:rPr b="1" lang="pt-BR" sz="2000">
                <a:solidFill>
                  <a:srgbClr val="404040"/>
                </a:solidFill>
              </a:rPr>
              <a:t>Verificar os bancos existentes;</a:t>
            </a:r>
            <a:br>
              <a:rPr b="1" lang="pt-BR" sz="2000">
                <a:solidFill>
                  <a:srgbClr val="404040"/>
                </a:solidFill>
              </a:rPr>
            </a:br>
            <a:r>
              <a:rPr b="1" lang="pt-BR" sz="2000">
                <a:solidFill>
                  <a:srgbClr val="404040"/>
                </a:solidFill>
              </a:rPr>
              <a:t>Comando - </a:t>
            </a:r>
            <a:r>
              <a:rPr b="1" lang="pt-BR" sz="2000">
                <a:solidFill>
                  <a:srgbClr val="404040"/>
                </a:solidFill>
                <a:highlight>
                  <a:srgbClr val="FFFF00"/>
                </a:highlight>
              </a:rPr>
              <a:t>SHOW DATABASES</a:t>
            </a:r>
            <a:r>
              <a:rPr b="1" lang="pt-BR" sz="2000">
                <a:solidFill>
                  <a:srgbClr val="404040"/>
                </a:solidFill>
                <a:highlight>
                  <a:srgbClr val="FFFF00"/>
                </a:highlight>
              </a:rPr>
              <a:t>;</a:t>
            </a:r>
            <a:endParaRPr b="1" sz="2000">
              <a:solidFill>
                <a:srgbClr val="404040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404040"/>
                </a:solidFill>
              </a:rPr>
              <a:t>Aperte “Ctrl + Enter” para executar o comando.</a:t>
            </a:r>
            <a:endParaRPr b="1" sz="2000">
              <a:solidFill>
                <a:srgbClr val="404040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404040"/>
              </a:solidFill>
            </a:endParaRPr>
          </a:p>
        </p:txBody>
      </p:sp>
      <p:pic>
        <p:nvPicPr>
          <p:cNvPr id="558" name="Google Shape;558;p48"/>
          <p:cNvPicPr preferRelativeResize="0"/>
          <p:nvPr/>
        </p:nvPicPr>
        <p:blipFill rotWithShape="1">
          <a:blip r:embed="rId4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8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4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48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025" y="2162602"/>
            <a:ext cx="5899949" cy="4559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49"/>
          <p:cNvSpPr txBox="1"/>
          <p:nvPr/>
        </p:nvSpPr>
        <p:spPr>
          <a:xfrm>
            <a:off x="395288" y="8477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404040"/>
                </a:solidFill>
              </a:rPr>
              <a:t>Segundo teste:</a:t>
            </a:r>
            <a:br>
              <a:rPr b="1" lang="pt-BR" sz="2000">
                <a:solidFill>
                  <a:srgbClr val="404040"/>
                </a:solidFill>
              </a:rPr>
            </a:br>
            <a:r>
              <a:rPr b="1" lang="pt-BR" sz="2000">
                <a:solidFill>
                  <a:srgbClr val="404040"/>
                </a:solidFill>
              </a:rPr>
              <a:t>Verificar os bancos existentes;</a:t>
            </a:r>
            <a:br>
              <a:rPr b="1" lang="pt-BR" sz="2000">
                <a:solidFill>
                  <a:srgbClr val="404040"/>
                </a:solidFill>
              </a:rPr>
            </a:br>
            <a:r>
              <a:rPr b="1" lang="pt-BR" sz="2000">
                <a:solidFill>
                  <a:srgbClr val="404040"/>
                </a:solidFill>
              </a:rPr>
              <a:t>Comando - </a:t>
            </a:r>
            <a:r>
              <a:rPr b="1" lang="pt-BR" sz="2000">
                <a:solidFill>
                  <a:srgbClr val="404040"/>
                </a:solidFill>
                <a:highlight>
                  <a:srgbClr val="FFFF00"/>
                </a:highlight>
              </a:rPr>
              <a:t>SHOW DATABASES;</a:t>
            </a:r>
            <a:endParaRPr b="1" sz="2000">
              <a:solidFill>
                <a:srgbClr val="404040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404040"/>
                </a:solidFill>
              </a:rPr>
              <a:t>Aperte “Ctrl + Enter” para executar o comando.</a:t>
            </a:r>
            <a:endParaRPr b="1" sz="2000">
              <a:solidFill>
                <a:srgbClr val="404040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404040"/>
              </a:solidFill>
            </a:endParaRPr>
          </a:p>
        </p:txBody>
      </p:sp>
      <p:pic>
        <p:nvPicPr>
          <p:cNvPr id="569" name="Google Shape;569;p49"/>
          <p:cNvPicPr preferRelativeResize="0"/>
          <p:nvPr/>
        </p:nvPicPr>
        <p:blipFill rotWithShape="1">
          <a:blip r:embed="rId4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9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50"/>
          <p:cNvSpPr txBox="1"/>
          <p:nvPr/>
        </p:nvSpPr>
        <p:spPr>
          <a:xfrm>
            <a:off x="395288" y="8477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404040"/>
                </a:solidFill>
              </a:rPr>
              <a:t>Por convenção, utilize os </a:t>
            </a:r>
            <a:r>
              <a:rPr b="1" lang="pt-BR" sz="2000">
                <a:solidFill>
                  <a:srgbClr val="404040"/>
                </a:solidFill>
                <a:highlight>
                  <a:srgbClr val="FFFF00"/>
                </a:highlight>
              </a:rPr>
              <a:t>comandos </a:t>
            </a:r>
            <a:r>
              <a:rPr b="1" lang="pt-BR" sz="2000">
                <a:solidFill>
                  <a:srgbClr val="404040"/>
                </a:solidFill>
              </a:rPr>
              <a:t>do MySQL em </a:t>
            </a:r>
            <a:r>
              <a:rPr b="1" lang="pt-BR" sz="2000">
                <a:solidFill>
                  <a:srgbClr val="404040"/>
                </a:solidFill>
                <a:highlight>
                  <a:srgbClr val="FFFF00"/>
                </a:highlight>
              </a:rPr>
              <a:t>CAIXA ALTA</a:t>
            </a:r>
            <a:r>
              <a:rPr b="1" lang="pt-BR" sz="2000">
                <a:solidFill>
                  <a:srgbClr val="404040"/>
                </a:solidFill>
              </a:rPr>
              <a:t>.	</a:t>
            </a:r>
            <a:endParaRPr b="1" sz="2000">
              <a:solidFill>
                <a:srgbClr val="404040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404040"/>
              </a:solidFill>
            </a:endParaRPr>
          </a:p>
        </p:txBody>
      </p:sp>
      <p:pic>
        <p:nvPicPr>
          <p:cNvPr id="579" name="Google Shape;579;p50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0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0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050" y="1606452"/>
            <a:ext cx="8046000" cy="431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1"/>
          <p:cNvSpPr txBox="1"/>
          <p:nvPr/>
        </p:nvSpPr>
        <p:spPr>
          <a:xfrm>
            <a:off x="395288" y="8477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404040"/>
                </a:solidFill>
              </a:rPr>
              <a:t>Uma alternativa para o SGBD, é o POPSQL </a:t>
            </a:r>
            <a:endParaRPr b="1" sz="2000">
              <a:solidFill>
                <a:srgbClr val="404040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404040"/>
              </a:solidFill>
            </a:endParaRPr>
          </a:p>
        </p:txBody>
      </p:sp>
      <p:pic>
        <p:nvPicPr>
          <p:cNvPr id="590" name="Google Shape;590;p51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1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1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4" name="Google Shape;59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25" y="1645952"/>
            <a:ext cx="8933952" cy="4542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/>
          <p:nvPr/>
        </p:nvSpPr>
        <p:spPr>
          <a:xfrm>
            <a:off x="0" y="6769601"/>
            <a:ext cx="9144000" cy="88398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6"/>
          <p:cNvSpPr/>
          <p:nvPr/>
        </p:nvSpPr>
        <p:spPr>
          <a:xfrm>
            <a:off x="398221" y="929727"/>
            <a:ext cx="83504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6"/>
          <p:cNvSpPr/>
          <p:nvPr/>
        </p:nvSpPr>
        <p:spPr>
          <a:xfrm>
            <a:off x="401550" y="2611812"/>
            <a:ext cx="83409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400">
                <a:solidFill>
                  <a:srgbClr val="3F3F3F"/>
                </a:solidFill>
              </a:rPr>
              <a:t>EXEMPLOS:</a:t>
            </a:r>
            <a:endParaRPr sz="2400">
              <a:solidFill>
                <a:srgbClr val="3F3F3F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lang="pt-BR" sz="2400">
                <a:solidFill>
                  <a:srgbClr val="3F3F3F"/>
                </a:solidFill>
              </a:rPr>
              <a:t>TRANSAÇÕES BANCARIAS</a:t>
            </a:r>
            <a:endParaRPr sz="2400">
              <a:solidFill>
                <a:srgbClr val="3F3F3F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lang="pt-BR" sz="2400">
                <a:solidFill>
                  <a:srgbClr val="3F3F3F"/>
                </a:solidFill>
              </a:rPr>
              <a:t>E-MAILS</a:t>
            </a:r>
            <a:endParaRPr sz="2400">
              <a:solidFill>
                <a:srgbClr val="3F3F3F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lang="pt-BR" sz="2400">
                <a:solidFill>
                  <a:srgbClr val="3F3F3F"/>
                </a:solidFill>
              </a:rPr>
              <a:t>MATRÍCULA NO SENAI</a:t>
            </a:r>
            <a:endParaRPr sz="2400">
              <a:solidFill>
                <a:srgbClr val="3F3F3F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lang="pt-BR" sz="2400">
                <a:solidFill>
                  <a:srgbClr val="3F3F3F"/>
                </a:solidFill>
              </a:rPr>
              <a:t>PEGAR UM LIVRO NA BIBLIOTECA</a:t>
            </a:r>
            <a:endParaRPr sz="2400">
              <a:solidFill>
                <a:srgbClr val="3F3F3F"/>
              </a:solidFill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lang="pt-BR" sz="2400">
                <a:solidFill>
                  <a:srgbClr val="3F3F3F"/>
                </a:solidFill>
              </a:rPr>
              <a:t>RECARREGAR UM CARTÃO DE ÔNIBUS</a:t>
            </a:r>
            <a:endParaRPr sz="24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3F3F3F"/>
              </a:solidFill>
            </a:endParaRPr>
          </a:p>
        </p:txBody>
      </p:sp>
      <p:sp>
        <p:nvSpPr>
          <p:cNvPr id="177" name="Google Shape;177;p16"/>
          <p:cNvSpPr/>
          <p:nvPr/>
        </p:nvSpPr>
        <p:spPr>
          <a:xfrm>
            <a:off x="407750" y="1664326"/>
            <a:ext cx="83409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400">
                <a:solidFill>
                  <a:srgbClr val="3F3F3F"/>
                </a:solidFill>
              </a:rPr>
              <a:t>A ATIVIDADE HUMANA GERA UM CONJUNTO DE DADOS.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6"/>
          <p:cNvSpPr/>
          <p:nvPr/>
        </p:nvSpPr>
        <p:spPr>
          <a:xfrm>
            <a:off x="-141512" y="1664328"/>
            <a:ext cx="288351" cy="403462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6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0" y="73924"/>
            <a:ext cx="395288" cy="523218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6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16"/>
          <p:cNvPicPr preferRelativeResize="0"/>
          <p:nvPr/>
        </p:nvPicPr>
        <p:blipFill rotWithShape="1">
          <a:blip r:embed="rId3">
            <a:alphaModFix/>
          </a:blip>
          <a:srcRect b="0" l="75476" r="0" t="93175"/>
          <a:stretch/>
        </p:blipFill>
        <p:spPr>
          <a:xfrm>
            <a:off x="6901542" y="6389914"/>
            <a:ext cx="2242457" cy="468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52"/>
          <p:cNvSpPr txBox="1"/>
          <p:nvPr/>
        </p:nvSpPr>
        <p:spPr>
          <a:xfrm>
            <a:off x="395288" y="8477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404040"/>
                </a:solidFill>
              </a:rPr>
              <a:t>Vamos utilizar a base de dados de exemplo do MySQL (Sakila)</a:t>
            </a:r>
            <a:endParaRPr b="1" sz="2000">
              <a:solidFill>
                <a:srgbClr val="404040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404040"/>
                </a:solidFill>
              </a:rPr>
              <a:t>Para isso, no POP vá em File&gt;&gt;Preferences&gt;&gt;Connections&gt;&gt;”Add new connection”.</a:t>
            </a:r>
            <a:br>
              <a:rPr b="1" lang="pt-BR" sz="2000">
                <a:solidFill>
                  <a:srgbClr val="404040"/>
                </a:solidFill>
              </a:rPr>
            </a:br>
            <a:r>
              <a:rPr b="1" lang="pt-BR" sz="2000">
                <a:solidFill>
                  <a:srgbClr val="404040"/>
                </a:solidFill>
              </a:rPr>
              <a:t>Selecione “MYSQL”, e configure conforme a figura:	</a:t>
            </a:r>
            <a:endParaRPr b="1" sz="2000">
              <a:solidFill>
                <a:srgbClr val="404040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404040"/>
              </a:solidFill>
            </a:endParaRPr>
          </a:p>
        </p:txBody>
      </p:sp>
      <p:pic>
        <p:nvPicPr>
          <p:cNvPr id="601" name="Google Shape;601;p52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2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2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5" name="Google Shape;60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8408" y="2165175"/>
            <a:ext cx="4707293" cy="46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3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53"/>
          <p:cNvSpPr txBox="1"/>
          <p:nvPr/>
        </p:nvSpPr>
        <p:spPr>
          <a:xfrm>
            <a:off x="395288" y="8477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404040"/>
                </a:solidFill>
              </a:rPr>
              <a:t>Teste a conexão.</a:t>
            </a:r>
            <a:endParaRPr b="1" sz="2000">
              <a:solidFill>
                <a:srgbClr val="404040"/>
              </a:solidFill>
            </a:endParaRPr>
          </a:p>
        </p:txBody>
      </p:sp>
      <p:pic>
        <p:nvPicPr>
          <p:cNvPr id="612" name="Google Shape;612;p53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3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53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350" y="1180329"/>
            <a:ext cx="5385281" cy="5513076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3"/>
          <p:cNvSpPr/>
          <p:nvPr/>
        </p:nvSpPr>
        <p:spPr>
          <a:xfrm>
            <a:off x="2769175" y="6313600"/>
            <a:ext cx="1398900" cy="379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3"/>
          <p:cNvSpPr/>
          <p:nvPr/>
        </p:nvSpPr>
        <p:spPr>
          <a:xfrm>
            <a:off x="2076888" y="1619975"/>
            <a:ext cx="4990200" cy="379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3"/>
          <p:cNvSpPr/>
          <p:nvPr/>
        </p:nvSpPr>
        <p:spPr>
          <a:xfrm rot="-1151067">
            <a:off x="562405" y="1716249"/>
            <a:ext cx="1298194" cy="74990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3"/>
          <p:cNvSpPr/>
          <p:nvPr/>
        </p:nvSpPr>
        <p:spPr>
          <a:xfrm rot="862213">
            <a:off x="1398107" y="5794236"/>
            <a:ext cx="1298218" cy="74981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4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54"/>
          <p:cNvSpPr txBox="1"/>
          <p:nvPr/>
        </p:nvSpPr>
        <p:spPr>
          <a:xfrm>
            <a:off x="395288" y="8477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404040"/>
                </a:solidFill>
              </a:rPr>
              <a:t>Com o banco conectado, podemos verificar as tabelas que temos em nossa base de dados.</a:t>
            </a:r>
            <a:endParaRPr b="1" sz="2000">
              <a:solidFill>
                <a:srgbClr val="404040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404040"/>
                </a:solidFill>
              </a:rPr>
              <a:t>Clique no ícone de “+”</a:t>
            </a:r>
            <a:endParaRPr b="1" sz="2000">
              <a:solidFill>
                <a:srgbClr val="404040"/>
              </a:solidFill>
            </a:endParaRPr>
          </a:p>
        </p:txBody>
      </p:sp>
      <p:pic>
        <p:nvPicPr>
          <p:cNvPr id="627" name="Google Shape;627;p54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4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54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54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1" name="Google Shape;63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7813" y="1926077"/>
            <a:ext cx="5608375" cy="46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4"/>
          <p:cNvSpPr/>
          <p:nvPr/>
        </p:nvSpPr>
        <p:spPr>
          <a:xfrm>
            <a:off x="1673025" y="2571275"/>
            <a:ext cx="576900" cy="5232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501" y="862200"/>
            <a:ext cx="6911000" cy="57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55"/>
          <p:cNvSpPr txBox="1"/>
          <p:nvPr/>
        </p:nvSpPr>
        <p:spPr>
          <a:xfrm>
            <a:off x="790538" y="862194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404040"/>
              </a:solidFill>
            </a:endParaRPr>
          </a:p>
        </p:txBody>
      </p:sp>
      <p:pic>
        <p:nvPicPr>
          <p:cNvPr id="640" name="Google Shape;640;p55"/>
          <p:cNvPicPr preferRelativeResize="0"/>
          <p:nvPr/>
        </p:nvPicPr>
        <p:blipFill rotWithShape="1">
          <a:blip r:embed="rId4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55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5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55"/>
          <p:cNvSpPr/>
          <p:nvPr/>
        </p:nvSpPr>
        <p:spPr>
          <a:xfrm>
            <a:off x="1116510" y="2001283"/>
            <a:ext cx="319800" cy="384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663" y="862205"/>
            <a:ext cx="6444686" cy="58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6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56"/>
          <p:cNvSpPr txBox="1"/>
          <p:nvPr/>
        </p:nvSpPr>
        <p:spPr>
          <a:xfrm>
            <a:off x="790538" y="862194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404040"/>
              </a:solidFill>
            </a:endParaRPr>
          </a:p>
        </p:txBody>
      </p:sp>
      <p:pic>
        <p:nvPicPr>
          <p:cNvPr id="652" name="Google Shape;652;p56"/>
          <p:cNvPicPr preferRelativeResize="0"/>
          <p:nvPr/>
        </p:nvPicPr>
        <p:blipFill rotWithShape="1">
          <a:blip r:embed="rId4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56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TABELAS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654" name="Google Shape;654;p56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56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56"/>
          <p:cNvSpPr/>
          <p:nvPr/>
        </p:nvSpPr>
        <p:spPr>
          <a:xfrm>
            <a:off x="2876085" y="2635883"/>
            <a:ext cx="319800" cy="384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2" name="Google Shape;662;p5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7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TABELAS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5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57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57"/>
          <p:cNvSpPr/>
          <p:nvPr/>
        </p:nvSpPr>
        <p:spPr>
          <a:xfrm>
            <a:off x="470760" y="2664708"/>
            <a:ext cx="319800" cy="384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7" name="Google Shape;66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39319"/>
            <a:ext cx="8839199" cy="1979347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7"/>
          <p:cNvSpPr/>
          <p:nvPr/>
        </p:nvSpPr>
        <p:spPr>
          <a:xfrm>
            <a:off x="1052850" y="2668200"/>
            <a:ext cx="1370100" cy="1750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7"/>
          <p:cNvSpPr txBox="1"/>
          <p:nvPr/>
        </p:nvSpPr>
        <p:spPr>
          <a:xfrm>
            <a:off x="1926725" y="1890825"/>
            <a:ext cx="7338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/>
              <a:t>COLUNA - Atributos</a:t>
            </a:r>
            <a:endParaRPr sz="2300"/>
          </a:p>
        </p:txBody>
      </p:sp>
      <p:sp>
        <p:nvSpPr>
          <p:cNvPr id="670" name="Google Shape;670;p57"/>
          <p:cNvSpPr/>
          <p:nvPr/>
        </p:nvSpPr>
        <p:spPr>
          <a:xfrm>
            <a:off x="152400" y="3351325"/>
            <a:ext cx="8839200" cy="4002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7"/>
          <p:cNvSpPr txBox="1"/>
          <p:nvPr/>
        </p:nvSpPr>
        <p:spPr>
          <a:xfrm>
            <a:off x="730325" y="4642825"/>
            <a:ext cx="7338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/>
              <a:t>Linha, (Rown ou tubla)</a:t>
            </a:r>
            <a:endParaRPr sz="2300"/>
          </a:p>
        </p:txBody>
      </p:sp>
      <p:sp>
        <p:nvSpPr>
          <p:cNvPr id="672" name="Google Shape;672;p57"/>
          <p:cNvSpPr/>
          <p:nvPr/>
        </p:nvSpPr>
        <p:spPr>
          <a:xfrm>
            <a:off x="1410425" y="2019200"/>
            <a:ext cx="516300" cy="52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7"/>
          <p:cNvSpPr/>
          <p:nvPr/>
        </p:nvSpPr>
        <p:spPr>
          <a:xfrm rot="-643006">
            <a:off x="13514" y="3523794"/>
            <a:ext cx="500123" cy="1485662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7"/>
          <p:cNvSpPr/>
          <p:nvPr/>
        </p:nvSpPr>
        <p:spPr>
          <a:xfrm>
            <a:off x="6079950" y="4105375"/>
            <a:ext cx="1370100" cy="322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7"/>
          <p:cNvSpPr/>
          <p:nvPr/>
        </p:nvSpPr>
        <p:spPr>
          <a:xfrm>
            <a:off x="7644050" y="4168175"/>
            <a:ext cx="620100" cy="14856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7"/>
          <p:cNvSpPr txBox="1"/>
          <p:nvPr/>
        </p:nvSpPr>
        <p:spPr>
          <a:xfrm>
            <a:off x="5197675" y="5181625"/>
            <a:ext cx="4485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/>
              <a:t>Data value - valor</a:t>
            </a:r>
            <a:endParaRPr sz="23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58"/>
          <p:cNvSpPr txBox="1"/>
          <p:nvPr/>
        </p:nvSpPr>
        <p:spPr>
          <a:xfrm>
            <a:off x="395288" y="8477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404040"/>
                </a:solidFill>
              </a:rPr>
              <a:t>Vamos utilizar a base de dados de exemplo do MySQL (Sakila)</a:t>
            </a:r>
            <a:endParaRPr b="1" sz="2000">
              <a:solidFill>
                <a:srgbClr val="404040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rgbClr val="404040"/>
                </a:solidFill>
              </a:rPr>
              <a:t>Para isso, no POP vá em File&gt;&gt;Preferences&gt;&gt;Connections&gt;&gt;”Add new connection”.</a:t>
            </a:r>
            <a:br>
              <a:rPr b="1" lang="pt-BR" sz="2000">
                <a:solidFill>
                  <a:srgbClr val="404040"/>
                </a:solidFill>
              </a:rPr>
            </a:br>
            <a:r>
              <a:rPr b="1" lang="pt-BR" sz="2000">
                <a:solidFill>
                  <a:srgbClr val="404040"/>
                </a:solidFill>
              </a:rPr>
              <a:t>Selecione “MYSQL”, e configure conforme a figura:	</a:t>
            </a:r>
            <a:endParaRPr b="1" sz="2000">
              <a:solidFill>
                <a:srgbClr val="404040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404040"/>
              </a:solidFill>
            </a:endParaRPr>
          </a:p>
        </p:txBody>
      </p:sp>
      <p:pic>
        <p:nvPicPr>
          <p:cNvPr id="683" name="Google Shape;683;p58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58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TABELAS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685" name="Google Shape;685;p5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58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7" name="Google Shape;68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8408" y="2165175"/>
            <a:ext cx="4707293" cy="46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59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Primeiro comando.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Quando instalamos o Workbech, baixamos junto uma base de dados chamada “Sakila”, que são dados sobre uma locadora.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694" name="Google Shape;694;p59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59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696" name="Google Shape;696;p5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59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59"/>
          <p:cNvSpPr txBox="1"/>
          <p:nvPr/>
        </p:nvSpPr>
        <p:spPr>
          <a:xfrm>
            <a:off x="1825050" y="3268775"/>
            <a:ext cx="5493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latin typeface="Lato"/>
                <a:ea typeface="Lato"/>
                <a:cs typeface="Lato"/>
                <a:sym typeface="Lato"/>
              </a:rPr>
              <a:t>USE e SELECT</a:t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60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Comandos;( </a:t>
            </a:r>
            <a:r>
              <a:rPr b="1" lang="pt-BR" sz="2000">
                <a:solidFill>
                  <a:schemeClr val="dk1"/>
                </a:solidFill>
              </a:rPr>
              <a:t>Ordenar </a:t>
            </a:r>
            <a:r>
              <a:rPr b="1" lang="pt-BR" sz="2000">
                <a:solidFill>
                  <a:schemeClr val="dk1"/>
                </a:solidFill>
              </a:rPr>
              <a:t>)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705" name="Google Shape;705;p60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60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707" name="Google Shape;707;p6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60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60"/>
          <p:cNvSpPr txBox="1"/>
          <p:nvPr/>
        </p:nvSpPr>
        <p:spPr>
          <a:xfrm>
            <a:off x="1564275" y="2038325"/>
            <a:ext cx="5901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USE sakila;</a:t>
            </a:r>
            <a:endParaRPr b="1" sz="33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latin typeface="Lato"/>
                <a:ea typeface="Lato"/>
                <a:cs typeface="Lato"/>
                <a:sym typeface="Lato"/>
              </a:rPr>
              <a:t>com esse comando, vamos selecionar a base de dados Sakila</a:t>
            </a:r>
            <a:endParaRPr b="1" sz="2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61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Comandos;( Ordenar )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716" name="Google Shape;716;p61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61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718" name="Google Shape;718;p6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61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61"/>
          <p:cNvSpPr txBox="1"/>
          <p:nvPr/>
        </p:nvSpPr>
        <p:spPr>
          <a:xfrm>
            <a:off x="1564275" y="2038325"/>
            <a:ext cx="5901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USE sakila;</a:t>
            </a:r>
            <a:endParaRPr b="1" sz="33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latin typeface="Lato"/>
                <a:ea typeface="Lato"/>
                <a:cs typeface="Lato"/>
                <a:sym typeface="Lato"/>
              </a:rPr>
              <a:t>se não tiver esta base de dados, vamos importa-la:</a:t>
            </a:r>
            <a:endParaRPr b="1"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1" name="Google Shape;72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113" y="3309025"/>
            <a:ext cx="8015776" cy="297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/>
          <p:nvPr/>
        </p:nvSpPr>
        <p:spPr>
          <a:xfrm>
            <a:off x="0" y="6769601"/>
            <a:ext cx="9144000" cy="88398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7"/>
          <p:cNvSpPr/>
          <p:nvPr/>
        </p:nvSpPr>
        <p:spPr>
          <a:xfrm rot="10800000">
            <a:off x="431695" y="405595"/>
            <a:ext cx="8712300" cy="5942100"/>
          </a:xfrm>
          <a:prstGeom prst="snip1Rect">
            <a:avLst>
              <a:gd fmla="val 15322" name="adj"/>
            </a:avLst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7"/>
          <p:cNvSpPr txBox="1"/>
          <p:nvPr/>
        </p:nvSpPr>
        <p:spPr>
          <a:xfrm>
            <a:off x="3052501" y="4117150"/>
            <a:ext cx="347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chemeClr val="lt1"/>
                </a:solidFill>
              </a:rPr>
              <a:t>DEFINIÇÃO</a:t>
            </a:r>
            <a:endParaRPr b="1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7"/>
          <p:cNvPicPr preferRelativeResize="0"/>
          <p:nvPr/>
        </p:nvPicPr>
        <p:blipFill rotWithShape="1">
          <a:blip r:embed="rId3">
            <a:alphaModFix/>
          </a:blip>
          <a:srcRect b="0" l="75476" r="0" t="93175"/>
          <a:stretch/>
        </p:blipFill>
        <p:spPr>
          <a:xfrm>
            <a:off x="6901542" y="6389914"/>
            <a:ext cx="2242457" cy="4680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17"/>
          <p:cNvGrpSpPr/>
          <p:nvPr/>
        </p:nvGrpSpPr>
        <p:grpSpPr>
          <a:xfrm>
            <a:off x="3666625" y="2310175"/>
            <a:ext cx="2242450" cy="1662700"/>
            <a:chOff x="3149300" y="2123700"/>
            <a:chExt cx="2242450" cy="1662700"/>
          </a:xfrm>
        </p:grpSpPr>
        <p:sp>
          <p:nvSpPr>
            <p:cNvPr id="193" name="Google Shape;193;p17"/>
            <p:cNvSpPr/>
            <p:nvPr/>
          </p:nvSpPr>
          <p:spPr>
            <a:xfrm>
              <a:off x="3149300" y="2123700"/>
              <a:ext cx="2242450" cy="714800"/>
            </a:xfrm>
            <a:prstGeom prst="flowChartMagneticDisk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highlight>
                  <a:schemeClr val="dk1"/>
                </a:highlight>
              </a:endParaR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3149300" y="2576525"/>
              <a:ext cx="2242450" cy="714800"/>
            </a:xfrm>
            <a:prstGeom prst="flowChartMagneticDisk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highlight>
                  <a:schemeClr val="dk1"/>
                </a:highlight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3149300" y="3071600"/>
              <a:ext cx="2242450" cy="714800"/>
            </a:xfrm>
            <a:prstGeom prst="flowChartMagneticDisk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highlight>
                  <a:schemeClr val="dk1"/>
                </a:highlight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2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Comandos; </a:t>
            </a:r>
            <a:r>
              <a:rPr b="1" lang="pt-BR" sz="2000">
                <a:solidFill>
                  <a:schemeClr val="dk1"/>
                </a:solidFill>
              </a:rPr>
              <a:t>( SELECT )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728" name="Google Shape;728;p62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62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730" name="Google Shape;730;p6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62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62"/>
          <p:cNvSpPr txBox="1"/>
          <p:nvPr/>
        </p:nvSpPr>
        <p:spPr>
          <a:xfrm>
            <a:off x="1564275" y="2038325"/>
            <a:ext cx="59010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coluna FROM tabela;</a:t>
            </a:r>
            <a:endParaRPr b="1" sz="33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latin typeface="Lato"/>
                <a:ea typeface="Lato"/>
                <a:cs typeface="Lato"/>
                <a:sym typeface="Lato"/>
              </a:rPr>
              <a:t>Visualiza a coluna X da tabela Y.</a:t>
            </a:r>
            <a:br>
              <a:rPr b="1" lang="pt-BR" sz="2200">
                <a:latin typeface="Lato"/>
                <a:ea typeface="Lato"/>
                <a:cs typeface="Lato"/>
                <a:sym typeface="Lato"/>
              </a:rPr>
            </a:br>
            <a:r>
              <a:rPr b="1" lang="pt-BR" sz="2200">
                <a:latin typeface="Lato"/>
                <a:ea typeface="Lato"/>
                <a:cs typeface="Lato"/>
                <a:sym typeface="Lato"/>
              </a:rPr>
              <a:t>Ex.: </a:t>
            </a:r>
            <a:endParaRPr b="1"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first_name FROM actor;</a:t>
            </a:r>
            <a:endParaRPr b="1" i="1" sz="2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latin typeface="Lato"/>
                <a:ea typeface="Lato"/>
                <a:cs typeface="Lato"/>
                <a:sym typeface="Lato"/>
              </a:rPr>
              <a:t>ou</a:t>
            </a:r>
            <a:endParaRPr b="1" i="1"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actor_id,first_name FROM actor;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3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3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Comandos; ( SELECT )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739" name="Google Shape;739;p63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63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741" name="Google Shape;741;p63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3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3"/>
          <p:cNvSpPr txBox="1"/>
          <p:nvPr/>
        </p:nvSpPr>
        <p:spPr>
          <a:xfrm>
            <a:off x="1564275" y="2038325"/>
            <a:ext cx="59010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* FROM tabela;</a:t>
            </a:r>
            <a:endParaRPr b="1" sz="33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latin typeface="Lato"/>
                <a:ea typeface="Lato"/>
                <a:cs typeface="Lato"/>
                <a:sym typeface="Lato"/>
              </a:rPr>
              <a:t>Seleciona  todas as colunas da tabela X.</a:t>
            </a:r>
            <a:br>
              <a:rPr b="1" lang="pt-BR" sz="2200">
                <a:latin typeface="Lato"/>
                <a:ea typeface="Lato"/>
                <a:cs typeface="Lato"/>
                <a:sym typeface="Lato"/>
              </a:rPr>
            </a:br>
            <a:r>
              <a:rPr b="1" lang="pt-BR" sz="2200">
                <a:latin typeface="Lato"/>
                <a:ea typeface="Lato"/>
                <a:cs typeface="Lato"/>
                <a:sym typeface="Lato"/>
              </a:rPr>
              <a:t>Ex.: </a:t>
            </a:r>
            <a:endParaRPr b="1"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* FROM actor;</a:t>
            </a:r>
            <a:endParaRPr b="1" i="1" sz="2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4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4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Comandos; ( Order by) 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750" name="Google Shape;750;p64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752" name="Google Shape;752;p64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64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64"/>
          <p:cNvSpPr txBox="1"/>
          <p:nvPr/>
        </p:nvSpPr>
        <p:spPr>
          <a:xfrm>
            <a:off x="1564275" y="2038325"/>
            <a:ext cx="5901000" cy="59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coluna FROM tabela</a:t>
            </a:r>
            <a:endParaRPr b="1" sz="33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ORDER BY coluna;</a:t>
            </a:r>
            <a:endParaRPr b="1" sz="33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latin typeface="Lato"/>
                <a:ea typeface="Lato"/>
                <a:cs typeface="Lato"/>
                <a:sym typeface="Lato"/>
              </a:rPr>
              <a:t>Seleciona a coluna X da tabela Y e ordena pela coluna escolhida</a:t>
            </a:r>
            <a:r>
              <a:rPr b="1" lang="pt-BR" sz="2200">
                <a:latin typeface="Lato"/>
                <a:ea typeface="Lato"/>
                <a:cs typeface="Lato"/>
                <a:sym typeface="Lato"/>
              </a:rPr>
              <a:t>.</a:t>
            </a:r>
            <a:br>
              <a:rPr b="1" lang="pt-BR" sz="2200">
                <a:latin typeface="Lato"/>
                <a:ea typeface="Lato"/>
                <a:cs typeface="Lato"/>
                <a:sym typeface="Lato"/>
              </a:rPr>
            </a:br>
            <a:r>
              <a:rPr b="1" lang="pt-BR" sz="2200">
                <a:latin typeface="Lato"/>
                <a:ea typeface="Lato"/>
                <a:cs typeface="Lato"/>
                <a:sym typeface="Lato"/>
              </a:rPr>
              <a:t>Ex.: </a:t>
            </a:r>
            <a:endParaRPr b="1"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actor_id,first_name,last_update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actor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ORDER BY firt_name;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Podemos ordenar por ordem crescente = ASC ou decrescente = DESC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65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Comandos; ( Order by) 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761" name="Google Shape;761;p65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65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763" name="Google Shape;763;p6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65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5"/>
          <p:cNvSpPr txBox="1"/>
          <p:nvPr/>
        </p:nvSpPr>
        <p:spPr>
          <a:xfrm>
            <a:off x="1564275" y="2038325"/>
            <a:ext cx="59010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actor_id,first_name,last_update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actor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ORDER BY firt_name ASC;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actor_id,first_name,last_update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actor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ORDER BY firt_name DESC;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Podemos ordenar por ordem crescente = ASC ou decrescente = DESC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6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6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Comandos; ( WHERE ) 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772" name="Google Shape;772;p66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66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774" name="Google Shape;774;p66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66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66"/>
          <p:cNvSpPr txBox="1"/>
          <p:nvPr/>
        </p:nvSpPr>
        <p:spPr>
          <a:xfrm>
            <a:off x="1564275" y="2038325"/>
            <a:ext cx="59010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coluna 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tabela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coluna=”atributo”;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Quando desejamos encontrar um conjunto de dados </a:t>
            </a: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específicos</a:t>
            </a: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 partir de </a:t>
            </a: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um atributo</a:t>
            </a: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“x”;</a:t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where = onde, aonde. </a:t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where filtra valores!</a:t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6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67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Comandos; ( WHERE ) 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783" name="Google Shape;783;p6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67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785" name="Google Shape;785;p6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67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67"/>
          <p:cNvSpPr txBox="1"/>
          <p:nvPr/>
        </p:nvSpPr>
        <p:spPr>
          <a:xfrm>
            <a:off x="1564275" y="2038325"/>
            <a:ext cx="59010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coluna 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tabela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coluna=”atributo”;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EX.:</a:t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actor_id,first_name,last_update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actor</a:t>
            </a:r>
            <a:b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actor_id = 100;</a:t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8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Comandos; ( WHERE ) 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Podemos utilizar outros operadores!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794" name="Google Shape;794;p68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68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796" name="Google Shape;796;p6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8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68"/>
          <p:cNvSpPr txBox="1"/>
          <p:nvPr/>
        </p:nvSpPr>
        <p:spPr>
          <a:xfrm>
            <a:off x="1564275" y="2038325"/>
            <a:ext cx="59010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coluna 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tabela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coluna &lt;=”atributo”;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EX.:</a:t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actor_id,first_name,last_update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actor</a:t>
            </a:r>
            <a:b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actor_id &lt;= 100;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Irá retornar todos os id’s menores e iguais a 100</a:t>
            </a:r>
            <a:endParaRPr b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6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69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Comandos; ( WHERE ) 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Podemos utilizar outros operadores!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805" name="Google Shape;805;p69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69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807" name="Google Shape;807;p6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69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69"/>
          <p:cNvSpPr txBox="1"/>
          <p:nvPr/>
        </p:nvSpPr>
        <p:spPr>
          <a:xfrm>
            <a:off x="1564275" y="2038325"/>
            <a:ext cx="59010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actor_id,first_name,last_update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actor</a:t>
            </a:r>
            <a:b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actor_id &lt;= 100;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Agora, execute este comando e ordenem por ordem alfabética a coluna “first_name”.</a:t>
            </a:r>
            <a:br>
              <a:rPr b="1" lang="pt-BR" sz="2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b="1" lang="pt-BR" sz="2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 caso de dúvidas, pesquise na documentação (clique aqui) (pag 130)</a:t>
            </a:r>
            <a:endParaRPr b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70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Comandos; ( WHERE ) 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Podemos utilizar outros operadores!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816" name="Google Shape;816;p70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70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818" name="Google Shape;818;p7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70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70"/>
          <p:cNvSpPr txBox="1"/>
          <p:nvPr/>
        </p:nvSpPr>
        <p:spPr>
          <a:xfrm>
            <a:off x="1564275" y="2038325"/>
            <a:ext cx="59010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ATIVIDADE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Repita o exercício anterior e filtre todos os registros acima do ID 100, ordenando por ordem decrescente o primeiro nome!</a:t>
            </a:r>
            <a:endParaRPr b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7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71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Comandos; ( AS) 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Modificar uma coluna.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827" name="Google Shape;827;p71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71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829" name="Google Shape;829;p7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71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71"/>
          <p:cNvSpPr txBox="1"/>
          <p:nvPr/>
        </p:nvSpPr>
        <p:spPr>
          <a:xfrm>
            <a:off x="731275" y="2038325"/>
            <a:ext cx="75669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coluna (operador)+(valor)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tabela;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Ex.: </a:t>
            </a:r>
            <a:endParaRPr b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customer_id, 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amount,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amount </a:t>
            </a:r>
            <a:r>
              <a:rPr b="1" i="1" lang="pt-BR" sz="2200">
                <a:solidFill>
                  <a:schemeClr val="dk1"/>
                </a:solidFill>
                <a:highlight>
                  <a:schemeClr val="accent4"/>
                </a:highlight>
                <a:latin typeface="Lato"/>
                <a:ea typeface="Lato"/>
                <a:cs typeface="Lato"/>
                <a:sym typeface="Lato"/>
              </a:rPr>
              <a:t>- (amount * 0.10) as “10% de desconto”</a:t>
            </a:r>
            <a:endParaRPr b="1" i="1" sz="2200">
              <a:solidFill>
                <a:schemeClr val="dk1"/>
              </a:solidFill>
              <a:highlight>
                <a:schemeClr val="accent4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payment;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7024" y="4060025"/>
            <a:ext cx="3910074" cy="2709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8"/>
          <p:cNvSpPr/>
          <p:nvPr/>
        </p:nvSpPr>
        <p:spPr>
          <a:xfrm>
            <a:off x="0" y="6769601"/>
            <a:ext cx="9144000" cy="88398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8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8"/>
          <p:cNvSpPr/>
          <p:nvPr/>
        </p:nvSpPr>
        <p:spPr>
          <a:xfrm>
            <a:off x="0" y="73924"/>
            <a:ext cx="395288" cy="523218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8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8"/>
          <p:cNvSpPr txBox="1"/>
          <p:nvPr/>
        </p:nvSpPr>
        <p:spPr>
          <a:xfrm>
            <a:off x="395300" y="1070845"/>
            <a:ext cx="8353500" cy="1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2721"/>
              </a:buClr>
              <a:buSzPts val="2000"/>
              <a:buFont typeface="Noto Sans Symbols"/>
              <a:buChar char="✔"/>
            </a:pPr>
            <a:r>
              <a:rPr b="1" lang="pt-BR" sz="2000">
                <a:solidFill>
                  <a:srgbClr val="404040"/>
                </a:solidFill>
              </a:rPr>
              <a:t>COLEÇÃO ORGANIZADA DE DADOS, ARMAZENADO EM MEIO ELETRÔNICO E SE RELACIONAM DE ALGUMA FORMA, </a:t>
            </a:r>
            <a:r>
              <a:rPr b="1" lang="pt-BR" sz="2000">
                <a:solidFill>
                  <a:srgbClr val="404040"/>
                </a:solidFill>
              </a:rPr>
              <a:t>PERMITINDO</a:t>
            </a:r>
            <a:r>
              <a:rPr b="1" lang="pt-BR" sz="2000">
                <a:solidFill>
                  <a:srgbClr val="404040"/>
                </a:solidFill>
              </a:rPr>
              <a:t> EFETUAR CONSULTAS QUE RETORNAM OS DADOS ARMAZENADOS, DE DIVERSAS MANEIRAS DISTINTAS.</a:t>
            </a:r>
            <a:endParaRPr b="1" i="0" sz="20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8"/>
          <p:cNvSpPr txBox="1"/>
          <p:nvPr/>
        </p:nvSpPr>
        <p:spPr>
          <a:xfrm>
            <a:off x="395300" y="2610823"/>
            <a:ext cx="83535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2721"/>
              </a:buClr>
              <a:buSzPts val="2000"/>
              <a:buFont typeface="Noto Sans Symbols"/>
              <a:buChar char="✔"/>
            </a:pPr>
            <a:r>
              <a:rPr b="1" lang="pt-BR" sz="2000">
                <a:solidFill>
                  <a:srgbClr val="404040"/>
                </a:solidFill>
              </a:rPr>
              <a:t>ARQUIVO ARMAZENADO EM ALGUM MEIO, GERENCIADO POR ALGUM SISTEMA ESPECÍFICO DE SOFTWARE, E UTILIZADO POR APLICAÇÕES QUE ACESSAM OS DADOS ARMAZENADOS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8"/>
          <p:cNvSpPr txBox="1"/>
          <p:nvPr/>
        </p:nvSpPr>
        <p:spPr>
          <a:xfrm>
            <a:off x="395325" y="3854394"/>
            <a:ext cx="83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2721"/>
              </a:buClr>
              <a:buSzPts val="2000"/>
              <a:buFont typeface="Noto Sans Symbols"/>
              <a:buChar char="✔"/>
            </a:pPr>
            <a:r>
              <a:rPr b="1" lang="pt-BR" sz="2000">
                <a:solidFill>
                  <a:srgbClr val="404040"/>
                </a:solidFill>
              </a:rPr>
              <a:t>É O MESMO QUE BASE DE DADOS (DATABASE)</a:t>
            </a:r>
            <a:endParaRPr b="1" i="0" sz="20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18"/>
          <p:cNvPicPr preferRelativeResize="0"/>
          <p:nvPr/>
        </p:nvPicPr>
        <p:blipFill rotWithShape="1">
          <a:blip r:embed="rId4">
            <a:alphaModFix/>
          </a:blip>
          <a:srcRect b="0" l="75476" r="0" t="93175"/>
          <a:stretch/>
        </p:blipFill>
        <p:spPr>
          <a:xfrm>
            <a:off x="6901542" y="6389914"/>
            <a:ext cx="2242457" cy="468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72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Comandos; ( AS ) 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Modificar uma coluna.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838" name="Google Shape;838;p72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72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840" name="Google Shape;840;p7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72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72"/>
          <p:cNvSpPr txBox="1"/>
          <p:nvPr/>
        </p:nvSpPr>
        <p:spPr>
          <a:xfrm>
            <a:off x="1564275" y="2038325"/>
            <a:ext cx="59010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ATIVIDADE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Repita o exercício anterior e filtre o cliente com id = 1 e renomeie todas as colunas.</a:t>
            </a:r>
            <a:br>
              <a:rPr b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Aplicando</a:t>
            </a:r>
            <a:r>
              <a:rPr b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desconto de 8%</a:t>
            </a:r>
            <a:endParaRPr b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73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73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Comandos; ( AS ) 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Modificar uma coluna.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849" name="Google Shape;849;p73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73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851" name="Google Shape;851;p73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73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73"/>
          <p:cNvSpPr txBox="1"/>
          <p:nvPr/>
        </p:nvSpPr>
        <p:spPr>
          <a:xfrm>
            <a:off x="1564275" y="2038325"/>
            <a:ext cx="59010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ATIVIDADE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Repita o exercício anterior, e coloque uma coluna com desconto de 12% para pagamento à vista (dinheiro), outra coluna com 10% de desconto “no pix”, 8% no débito e 2% no crédito.</a:t>
            </a:r>
            <a:endParaRPr b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4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74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Comandos; ( WHERE ) 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Um pouco mais de WHERE.</a:t>
            </a:r>
            <a:br>
              <a:rPr b="1" lang="pt-BR" sz="2000">
                <a:solidFill>
                  <a:schemeClr val="dk1"/>
                </a:solidFill>
              </a:rPr>
            </a:br>
            <a:r>
              <a:rPr b="1" lang="pt-BR" sz="2000">
                <a:solidFill>
                  <a:schemeClr val="dk1"/>
                </a:solidFill>
              </a:rPr>
              <a:t>Podemos utilizar qualquer operador com WHERE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860" name="Google Shape;860;p74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74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862" name="Google Shape;862;p74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74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74"/>
          <p:cNvSpPr txBox="1"/>
          <p:nvPr/>
        </p:nvSpPr>
        <p:spPr>
          <a:xfrm>
            <a:off x="731275" y="2038325"/>
            <a:ext cx="75669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coluna (operador)+(valor)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tabela;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Ex.: </a:t>
            </a:r>
            <a:endParaRPr b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*</a:t>
            </a: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payment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amount &gt; 0.99;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ou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* FROM adreess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district != ‘Texas’;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7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75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Comandos; ( WHERE ) 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Um pouco mais de WHERE.</a:t>
            </a:r>
            <a:br>
              <a:rPr b="1" lang="pt-BR" sz="2000">
                <a:solidFill>
                  <a:schemeClr val="dk1"/>
                </a:solidFill>
              </a:rPr>
            </a:br>
            <a:r>
              <a:rPr b="1" lang="pt-BR" sz="2000">
                <a:solidFill>
                  <a:schemeClr val="dk1"/>
                </a:solidFill>
              </a:rPr>
              <a:t>Podemos utilizar qualquer operador com WHERE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871" name="Google Shape;871;p75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75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873" name="Google Shape;873;p7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75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75"/>
          <p:cNvSpPr txBox="1"/>
          <p:nvPr/>
        </p:nvSpPr>
        <p:spPr>
          <a:xfrm>
            <a:off x="731275" y="2038325"/>
            <a:ext cx="75669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ATIVIDADE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Utilize outros operadores para as queries abaixo:</a:t>
            </a: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* FROM payment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amount &gt; 0.99;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</a:t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* FROM adreess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district != ‘Texas’;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76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76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OPERADOR </a:t>
            </a:r>
            <a:r>
              <a:rPr b="1" lang="pt-BR" sz="2000">
                <a:solidFill>
                  <a:schemeClr val="dk1"/>
                </a:solidFill>
              </a:rPr>
              <a:t>; ( AND, OR e NOT) 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AND = E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OR = OU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NOT = NEGAÇÃO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882" name="Google Shape;882;p76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76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884" name="Google Shape;884;p76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76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76"/>
          <p:cNvSpPr txBox="1"/>
          <p:nvPr/>
        </p:nvSpPr>
        <p:spPr>
          <a:xfrm>
            <a:off x="1564275" y="2038325"/>
            <a:ext cx="5901000" cy="54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coluna 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tabela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coluna =”atributo” 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AND coluna = “atributo”;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EX.:</a:t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* FROM customer</a:t>
            </a:r>
            <a:b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store_id = 1</a:t>
            </a:r>
            <a:b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AND active = 1;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Irá retornar todos os registros da loja 1 com usuários ativos!</a:t>
            </a:r>
            <a:endParaRPr b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7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77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OPERADOR </a:t>
            </a:r>
            <a:r>
              <a:rPr b="1" lang="pt-BR" sz="2000">
                <a:solidFill>
                  <a:schemeClr val="dk1"/>
                </a:solidFill>
              </a:rPr>
              <a:t>; ( AND, OR e NOT) 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AND = E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OR = OU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NOT = NEGAÇÃO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893" name="Google Shape;893;p7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77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895" name="Google Shape;895;p7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77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77"/>
          <p:cNvSpPr txBox="1"/>
          <p:nvPr/>
        </p:nvSpPr>
        <p:spPr>
          <a:xfrm>
            <a:off x="731275" y="2038325"/>
            <a:ext cx="75669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ATIVIDADE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Localize todos os clientes que estão ativos, que compram na loja 1 e ID do endereço seja maior que 100 e menor que 200 e retire o “KIM CRUZ” da lista!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7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78"/>
          <p:cNvSpPr txBox="1"/>
          <p:nvPr/>
        </p:nvSpPr>
        <p:spPr>
          <a:xfrm>
            <a:off x="395388" y="86601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OPERADOR</a:t>
            </a:r>
            <a:r>
              <a:rPr b="1" lang="pt-BR" sz="2000">
                <a:solidFill>
                  <a:schemeClr val="dk1"/>
                </a:solidFill>
              </a:rPr>
              <a:t>; ( IN )  *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904" name="Google Shape;904;p78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78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906" name="Google Shape;906;p7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78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78"/>
          <p:cNvSpPr txBox="1"/>
          <p:nvPr/>
        </p:nvSpPr>
        <p:spPr>
          <a:xfrm>
            <a:off x="1564275" y="2038325"/>
            <a:ext cx="59010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coluna 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tabela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coluna IN ”atributo” ;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EX.:</a:t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* FROM adress</a:t>
            </a:r>
            <a:b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district IN (‘Alberta’,’Texas’);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Irá retornar todos os registros do distrito Alberta e Texas</a:t>
            </a:r>
            <a:endParaRPr b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79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OPERADOR; ( IN )  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915" name="Google Shape;915;p79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79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917" name="Google Shape;917;p7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79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9"/>
          <p:cNvSpPr txBox="1"/>
          <p:nvPr/>
        </p:nvSpPr>
        <p:spPr>
          <a:xfrm>
            <a:off x="731275" y="2038325"/>
            <a:ext cx="7566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ATIVIDADE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Localize todos os endereços que tenha “city_id” = 300</a:t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80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OPERADOR; ( IN )  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926" name="Google Shape;926;p80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80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928" name="Google Shape;928;p8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80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80"/>
          <p:cNvSpPr txBox="1"/>
          <p:nvPr/>
        </p:nvSpPr>
        <p:spPr>
          <a:xfrm>
            <a:off x="731275" y="2038325"/>
            <a:ext cx="75669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ATIVIDADE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Localize todos os endereços que tenha “city_id” = 300 e “postal_code”=17886</a:t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8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81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OPERADOR; ( BETWEEN )  = (entre)*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937" name="Google Shape;937;p81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81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939" name="Google Shape;939;p8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81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81"/>
          <p:cNvSpPr txBox="1"/>
          <p:nvPr/>
        </p:nvSpPr>
        <p:spPr>
          <a:xfrm>
            <a:off x="1564275" y="2038325"/>
            <a:ext cx="5901000" cy="54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coluna 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tabela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coluna BETWEEN ”valor” AND “valor” ;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EX.:</a:t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* 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payment</a:t>
            </a:r>
            <a:b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amount BETWEEN 1.99 AND 3.99;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Irá retornar todos os registros do distrito Alberta e Texas</a:t>
            </a:r>
            <a:endParaRPr b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9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00" y="701050"/>
            <a:ext cx="7873200" cy="54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19"/>
          <p:cNvPicPr preferRelativeResize="0"/>
          <p:nvPr/>
        </p:nvPicPr>
        <p:blipFill rotWithShape="1">
          <a:blip r:embed="rId4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8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82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OPERADOR; ( IN )  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948" name="Google Shape;948;p82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82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950" name="Google Shape;950;p8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82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82"/>
          <p:cNvSpPr txBox="1"/>
          <p:nvPr/>
        </p:nvSpPr>
        <p:spPr>
          <a:xfrm>
            <a:off x="731275" y="2038325"/>
            <a:ext cx="7566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ATIVIDADE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Localize todos os actor_id entre os códigos 63 e 192.</a:t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83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83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OPERADOR; ( LIKE )  = ( PARECE COM…)*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Este operador busca por caracteres desejados.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959" name="Google Shape;959;p83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83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961" name="Google Shape;961;p83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83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83"/>
          <p:cNvSpPr txBox="1"/>
          <p:nvPr/>
        </p:nvSpPr>
        <p:spPr>
          <a:xfrm>
            <a:off x="1322075" y="2038325"/>
            <a:ext cx="63855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coluna 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tabela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coluna 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LIKE ‘valor que deseja encontrar’ ;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EX.:</a:t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* 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actor</a:t>
            </a:r>
            <a:b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firt_name LIKE ‘a’;</a:t>
            </a:r>
            <a:endParaRPr b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84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84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OPERADOR; ( LIKE )  = ( PARECE COM…)*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Este operador busca por caracteres desejados.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970" name="Google Shape;970;p84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84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972" name="Google Shape;972;p84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84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84"/>
          <p:cNvSpPr txBox="1"/>
          <p:nvPr/>
        </p:nvSpPr>
        <p:spPr>
          <a:xfrm>
            <a:off x="1322075" y="2038325"/>
            <a:ext cx="6385500" cy="54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coluna 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tabela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coluna 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LIKE ‘valor que deseja encontrar’ ;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EX.:</a:t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* 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actor</a:t>
            </a:r>
            <a:b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firt_name LIKE ‘a%’;</a:t>
            </a:r>
            <a:b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sinal de % serve para “discriminar” qualquer caractere</a:t>
            </a:r>
            <a:r>
              <a:rPr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antes ou depois.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8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85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OPERADOR; ( IN )  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981" name="Google Shape;981;p85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85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983" name="Google Shape;983;p8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85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5"/>
          <p:cNvSpPr txBox="1"/>
          <p:nvPr/>
        </p:nvSpPr>
        <p:spPr>
          <a:xfrm>
            <a:off x="731275" y="2038325"/>
            <a:ext cx="7566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ATIVIDADE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Localize todos os Atores com nomes começados em A e B</a:t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86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86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OPERADOR; ( IS NULL) *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Verifica qual campo está </a:t>
            </a:r>
            <a:r>
              <a:rPr b="1" lang="pt-BR" sz="2000">
                <a:solidFill>
                  <a:schemeClr val="dk1"/>
                </a:solidFill>
              </a:rPr>
              <a:t>vazio.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992" name="Google Shape;992;p86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86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994" name="Google Shape;994;p86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86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86"/>
          <p:cNvSpPr txBox="1"/>
          <p:nvPr/>
        </p:nvSpPr>
        <p:spPr>
          <a:xfrm>
            <a:off x="1322075" y="2038325"/>
            <a:ext cx="63855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coluna 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tabela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coluna  IS NULL;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EX.:</a:t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* 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address2 IS NULL;</a:t>
            </a:r>
            <a:endParaRPr b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8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87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OPERADOR; ( IS NULL) *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Verifica qual campo está vazio.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003" name="Google Shape;1003;p8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87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005" name="Google Shape;1005;p8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87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87"/>
          <p:cNvSpPr txBox="1"/>
          <p:nvPr/>
        </p:nvSpPr>
        <p:spPr>
          <a:xfrm>
            <a:off x="1322075" y="2038325"/>
            <a:ext cx="63855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coluna 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tabela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coluna  IS NULL;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EX.:</a:t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* 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address</a:t>
            </a:r>
            <a:b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address2 IS NULL;</a:t>
            </a:r>
            <a:endParaRPr b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8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88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OPERADOR; ( IS NULL )  *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014" name="Google Shape;1014;p88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88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016" name="Google Shape;1016;p8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88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88"/>
          <p:cNvSpPr txBox="1"/>
          <p:nvPr/>
        </p:nvSpPr>
        <p:spPr>
          <a:xfrm>
            <a:off x="731275" y="2038325"/>
            <a:ext cx="75669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ATIVIDADE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Localize todos os campos vazios na coluna “postal_code” tabela Address. </a:t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8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89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OPERADOR; ( IS NULL) *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DIFERENÇA ENTRE NULL e VAZIO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025" name="Google Shape;1025;p89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89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027" name="Google Shape;1027;p8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89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89"/>
          <p:cNvSpPr txBox="1"/>
          <p:nvPr/>
        </p:nvSpPr>
        <p:spPr>
          <a:xfrm>
            <a:off x="1322075" y="2038325"/>
            <a:ext cx="6385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0" name="Google Shape;103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8763" y="1794075"/>
            <a:ext cx="5826476" cy="436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9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90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OPERADOR; ( LIMIT ) *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LIMITA A QUANTIDADE DE RESULTADOS (LINHAS)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037" name="Google Shape;1037;p90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90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039" name="Google Shape;1039;p9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90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90"/>
          <p:cNvSpPr txBox="1"/>
          <p:nvPr/>
        </p:nvSpPr>
        <p:spPr>
          <a:xfrm>
            <a:off x="1322075" y="2038325"/>
            <a:ext cx="63855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coluna 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tabela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LIMIT valor;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EX.:</a:t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* 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address</a:t>
            </a:r>
            <a:b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LIMIT 20;</a:t>
            </a:r>
            <a:endParaRPr b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9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91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OPERADOR; ( LIMIT ) *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LIMITA A QUANTIDADE DE RESULTADOS (LINHAS)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E POSSO PULAR UMA QUANTIDADE DE REGISTROS USANDO: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048" name="Google Shape;1048;p91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91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050" name="Google Shape;1050;p9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91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91"/>
          <p:cNvSpPr txBox="1"/>
          <p:nvPr/>
        </p:nvSpPr>
        <p:spPr>
          <a:xfrm>
            <a:off x="1322075" y="2038325"/>
            <a:ext cx="63855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coluna 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tabela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LIMIT pulo,valor;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EX.:</a:t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* 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address</a:t>
            </a:r>
            <a:b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LIMIT 5,20;</a:t>
            </a:r>
            <a:endParaRPr b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/>
          <p:nvPr/>
        </p:nvSpPr>
        <p:spPr>
          <a:xfrm>
            <a:off x="0" y="6769601"/>
            <a:ext cx="9144000" cy="88398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0"/>
          <p:cNvSpPr/>
          <p:nvPr/>
        </p:nvSpPr>
        <p:spPr>
          <a:xfrm rot="10800000">
            <a:off x="431799" y="405614"/>
            <a:ext cx="8712196" cy="5942081"/>
          </a:xfrm>
          <a:prstGeom prst="snip1Rect">
            <a:avLst>
              <a:gd fmla="val 15322" name="adj"/>
            </a:avLst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629450" y="2023325"/>
            <a:ext cx="8316900" cy="29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chemeClr val="lt1"/>
                </a:solidFill>
              </a:rPr>
              <a:t>BANCO DE DADOS</a:t>
            </a:r>
            <a:endParaRPr b="1" sz="30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lang="pt-BR" sz="3000">
                <a:solidFill>
                  <a:schemeClr val="lt1"/>
                </a:solidFill>
              </a:rPr>
              <a:t>É uma coleção organizada de  Informações - ou dados - estruturadas, normalmente armazenadas eletronicamente em um sistema de computador</a:t>
            </a:r>
            <a:r>
              <a:rPr b="1" i="0" lang="pt-BR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0"/>
          <p:cNvPicPr preferRelativeResize="0"/>
          <p:nvPr/>
        </p:nvPicPr>
        <p:blipFill rotWithShape="1">
          <a:blip r:embed="rId3">
            <a:alphaModFix/>
          </a:blip>
          <a:srcRect b="0" l="75476" r="0" t="93175"/>
          <a:stretch/>
        </p:blipFill>
        <p:spPr>
          <a:xfrm>
            <a:off x="6901542" y="6389914"/>
            <a:ext cx="2242457" cy="468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9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92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OPERADOR; ( LIMIT ) *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059" name="Google Shape;1059;p92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92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061" name="Google Shape;1061;p9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92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92"/>
          <p:cNvSpPr txBox="1"/>
          <p:nvPr/>
        </p:nvSpPr>
        <p:spPr>
          <a:xfrm>
            <a:off x="731275" y="2038325"/>
            <a:ext cx="75669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ATIVIDADE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Localize na tabela actor, 20 registros pulando os 5 primeiros e ordenando por nome em ordem ascendente.</a:t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93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93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OPERADOR; ( REGEXP) *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RETORNAR UMA PESQUISA QUE CONTENHA OS CARACTERES DESEJADOS SEM USAR O LIKE: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070" name="Google Shape;1070;p93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93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072" name="Google Shape;1072;p93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93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93"/>
          <p:cNvSpPr txBox="1"/>
          <p:nvPr/>
        </p:nvSpPr>
        <p:spPr>
          <a:xfrm>
            <a:off x="1322075" y="2038325"/>
            <a:ext cx="63855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coluna 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tabela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coluna REGEXP ‘</a:t>
            </a: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caracteres’</a:t>
            </a: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;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EX.:</a:t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* 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actor</a:t>
            </a:r>
            <a:b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first_name REGEXP ‘a’;</a:t>
            </a:r>
            <a:endParaRPr b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94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94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OPERADOR; ( REGEXP) *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RETORNAR UMA PESQUISA QUE CONTENHA OS CARACTERES DESEJADOS SEM USAR O LIKE, MULTIPLICANDO OS CARACTERES: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081" name="Google Shape;1081;p94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94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083" name="Google Shape;1083;p94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94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94"/>
          <p:cNvSpPr txBox="1"/>
          <p:nvPr/>
        </p:nvSpPr>
        <p:spPr>
          <a:xfrm>
            <a:off x="1322075" y="2038325"/>
            <a:ext cx="63855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coluna 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tabela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coluna REGEXP ‘[caracteres]</a:t>
            </a: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caracteres’</a:t>
            </a: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;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EX.:</a:t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* 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actor</a:t>
            </a:r>
            <a:b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first_name REGEXP ‘[gex]a’;</a:t>
            </a:r>
            <a:endParaRPr b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9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95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OPERADOR; ( REGEXP) *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RETORNAR UMA PESQUISA QUE CONTENHA OS CARACTERES DESEJADOS SEM USAR O LIKE, INICIANDO COM A MULTIPLICAÇÃO DOS CARACTERES: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092" name="Google Shape;1092;p95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95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094" name="Google Shape;1094;p9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95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95"/>
          <p:cNvSpPr txBox="1"/>
          <p:nvPr/>
        </p:nvSpPr>
        <p:spPr>
          <a:xfrm>
            <a:off x="1322075" y="2038325"/>
            <a:ext cx="63855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coluna 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tabela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coluna REGEXP ‘[caracteres]caracteres’;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EX.:</a:t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SELECT * </a:t>
            </a:r>
            <a:endParaRPr b="1" i="1" sz="22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FROM actor</a:t>
            </a:r>
            <a:b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b="1" i="1" lang="pt-BR" sz="22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WHERE first_name REGEXP ‘^[gex]a’;</a:t>
            </a:r>
            <a:endParaRPr b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96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96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OPERADOR; ( REGEXP ) *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103" name="Google Shape;1103;p96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96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105" name="Google Shape;1105;p96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96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96"/>
          <p:cNvSpPr txBox="1"/>
          <p:nvPr/>
        </p:nvSpPr>
        <p:spPr>
          <a:xfrm>
            <a:off x="731275" y="2038325"/>
            <a:ext cx="75669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30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ATIVIDADE</a:t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30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Localize todos os Filmes que comecem com as sílabas:</a:t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BA, GA, XA, GI, BI, AI.</a:t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9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97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OPERADORES </a:t>
            </a:r>
            <a:r>
              <a:rPr b="1" lang="pt-BR" sz="2000">
                <a:solidFill>
                  <a:schemeClr val="dk1"/>
                </a:solidFill>
              </a:rPr>
              <a:t>MATEMÁTICOS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114" name="Google Shape;1114;p9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97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116" name="Google Shape;1116;p9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97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97"/>
          <p:cNvSpPr txBox="1"/>
          <p:nvPr/>
        </p:nvSpPr>
        <p:spPr>
          <a:xfrm>
            <a:off x="731275" y="2038325"/>
            <a:ext cx="7566900" cy="3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rgbClr val="1C1D1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Para criar expressões aritméticas em uma consulta SQL usamos os operadores abaixo:</a:t>
            </a:r>
            <a:endParaRPr b="1" sz="2200">
              <a:solidFill>
                <a:srgbClr val="1C1D1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C1D1F"/>
              </a:buClr>
              <a:buSzPts val="2200"/>
              <a:buFont typeface="Lato"/>
              <a:buChar char="●"/>
            </a:pPr>
            <a:r>
              <a:rPr b="1" lang="pt-BR" sz="2200">
                <a:solidFill>
                  <a:srgbClr val="1C1D1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+ (somar)</a:t>
            </a:r>
            <a:endParaRPr b="1" sz="2200">
              <a:solidFill>
                <a:srgbClr val="1C1D1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D1F"/>
              </a:buClr>
              <a:buSzPts val="2200"/>
              <a:buFont typeface="Lato"/>
              <a:buChar char="●"/>
            </a:pPr>
            <a:r>
              <a:rPr b="1" lang="pt-BR" sz="2200">
                <a:solidFill>
                  <a:srgbClr val="1C1D1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 (subtrair)</a:t>
            </a:r>
            <a:endParaRPr b="1" sz="2200">
              <a:solidFill>
                <a:srgbClr val="1C1D1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D1F"/>
              </a:buClr>
              <a:buSzPts val="2200"/>
              <a:buFont typeface="Lato"/>
              <a:buChar char="●"/>
            </a:pPr>
            <a:r>
              <a:rPr b="1" lang="pt-BR" sz="2200">
                <a:solidFill>
                  <a:srgbClr val="1C1D1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* (multiplicar)</a:t>
            </a:r>
            <a:endParaRPr b="1" sz="2200">
              <a:solidFill>
                <a:srgbClr val="1C1D1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D1F"/>
              </a:buClr>
              <a:buSzPts val="2200"/>
              <a:buFont typeface="Lato"/>
              <a:buChar char="●"/>
            </a:pPr>
            <a:r>
              <a:rPr b="1" lang="pt-BR" sz="2200">
                <a:solidFill>
                  <a:srgbClr val="1C1D1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/ (dividir)</a:t>
            </a:r>
            <a:endParaRPr b="1" sz="2200">
              <a:solidFill>
                <a:srgbClr val="1C1D1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500"/>
              </a:spcAft>
              <a:buNone/>
            </a:pPr>
            <a:r>
              <a:rPr b="1" lang="pt-BR" sz="2200">
                <a:solidFill>
                  <a:srgbClr val="1C1D1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Os operadores acima podem ser usados apenas em colunas do tipo numérico.</a:t>
            </a:r>
            <a:endParaRPr b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9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98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OPERADORES DE COMPARAÇÃO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125" name="Google Shape;1125;p98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98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127" name="Google Shape;1127;p9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98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98"/>
          <p:cNvSpPr txBox="1"/>
          <p:nvPr/>
        </p:nvSpPr>
        <p:spPr>
          <a:xfrm>
            <a:off x="731275" y="2038325"/>
            <a:ext cx="7566900" cy="3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1C1D1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Os operadores de comparação são usados em condições que comparam uma expressão a outro valor ou expressão. A tabela abaixo mostra os operadores:</a:t>
            </a:r>
            <a:endParaRPr b="1" sz="2200">
              <a:solidFill>
                <a:srgbClr val="1C1D1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C1D1F"/>
              </a:buClr>
              <a:buSzPts val="2200"/>
              <a:buFont typeface="Lato"/>
              <a:buChar char="●"/>
            </a:pPr>
            <a:r>
              <a:rPr b="1" lang="pt-BR" sz="2200">
                <a:solidFill>
                  <a:srgbClr val="1C1D1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= Igual a</a:t>
            </a:r>
            <a:endParaRPr b="1" sz="2200">
              <a:solidFill>
                <a:srgbClr val="1C1D1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D1F"/>
              </a:buClr>
              <a:buSzPts val="2200"/>
              <a:buFont typeface="Lato"/>
              <a:buChar char="●"/>
            </a:pPr>
            <a:r>
              <a:rPr b="1" lang="pt-BR" sz="2200">
                <a:solidFill>
                  <a:srgbClr val="1C1D1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&gt; Maior que</a:t>
            </a:r>
            <a:endParaRPr b="1" sz="2200">
              <a:solidFill>
                <a:srgbClr val="1C1D1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D1F"/>
              </a:buClr>
              <a:buSzPts val="2200"/>
              <a:buFont typeface="Lato"/>
              <a:buChar char="●"/>
            </a:pPr>
            <a:r>
              <a:rPr b="1" lang="pt-BR" sz="2200">
                <a:solidFill>
                  <a:srgbClr val="1C1D1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&gt;= Maior ou igual a que</a:t>
            </a:r>
            <a:endParaRPr b="1" sz="2200">
              <a:solidFill>
                <a:srgbClr val="1C1D1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D1F"/>
              </a:buClr>
              <a:buSzPts val="2200"/>
              <a:buFont typeface="Lato"/>
              <a:buChar char="●"/>
            </a:pPr>
            <a:r>
              <a:rPr b="1" lang="pt-BR" sz="2200">
                <a:solidFill>
                  <a:srgbClr val="1C1D1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&lt; Menor que</a:t>
            </a:r>
            <a:endParaRPr b="1" sz="2200">
              <a:solidFill>
                <a:srgbClr val="1C1D1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D1F"/>
              </a:buClr>
              <a:buSzPts val="2200"/>
              <a:buFont typeface="Lato"/>
              <a:buChar char="●"/>
            </a:pPr>
            <a:r>
              <a:rPr b="1" lang="pt-BR" sz="2200">
                <a:solidFill>
                  <a:srgbClr val="1C1D1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&lt;= Menor ou igual a que</a:t>
            </a:r>
            <a:endParaRPr b="1" sz="2200">
              <a:solidFill>
                <a:srgbClr val="1C1D1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D1F"/>
              </a:buClr>
              <a:buSzPts val="2200"/>
              <a:buFont typeface="Lato"/>
              <a:buChar char="●"/>
            </a:pPr>
            <a:r>
              <a:rPr b="1" lang="pt-BR" sz="2200">
                <a:solidFill>
                  <a:srgbClr val="1C1D1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&lt;&gt; Diferente de</a:t>
            </a:r>
            <a:endParaRPr b="1" sz="2200">
              <a:solidFill>
                <a:srgbClr val="1C1D1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9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99"/>
          <p:cNvSpPr txBox="1"/>
          <p:nvPr/>
        </p:nvSpPr>
        <p:spPr>
          <a:xfrm>
            <a:off x="395238" y="876369"/>
            <a:ext cx="8353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OPERADORES DE LÓGICOS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136" name="Google Shape;1136;p99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99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138" name="Google Shape;1138;p9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99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99"/>
          <p:cNvSpPr txBox="1"/>
          <p:nvPr/>
        </p:nvSpPr>
        <p:spPr>
          <a:xfrm>
            <a:off x="731275" y="2038325"/>
            <a:ext cx="7566900" cy="4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1C1D1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 uso de um operador lógico faz com que duas condições tenham de produzir um resultado único. Uma linha só poderá ser retornada se o resultado global da condição for verdadeiro.</a:t>
            </a:r>
            <a:endParaRPr b="1" sz="2200">
              <a:solidFill>
                <a:srgbClr val="1C1D1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1C1D1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 tabela abaixo mostra os operadores lógicos disponíveis em SQL:</a:t>
            </a:r>
            <a:endParaRPr b="1" sz="2200">
              <a:solidFill>
                <a:srgbClr val="1C1D1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C1D1F"/>
              </a:buClr>
              <a:buSzPts val="2200"/>
              <a:buFont typeface="Lato"/>
              <a:buChar char="●"/>
            </a:pPr>
            <a:r>
              <a:rPr b="1" lang="pt-BR" sz="2200">
                <a:solidFill>
                  <a:srgbClr val="1C1D1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AND Retorna TRUE se ambas as condições forem verdadeiras</a:t>
            </a:r>
            <a:endParaRPr b="1" sz="2200">
              <a:solidFill>
                <a:srgbClr val="1C1D1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D1F"/>
              </a:buClr>
              <a:buSzPts val="2200"/>
              <a:buFont typeface="Lato"/>
              <a:buChar char="●"/>
            </a:pPr>
            <a:r>
              <a:rPr b="1" lang="pt-BR" sz="2200">
                <a:solidFill>
                  <a:srgbClr val="1C1D1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OR Retorna TRUE se uma das condições for verdadeira</a:t>
            </a:r>
            <a:endParaRPr b="1" sz="2200">
              <a:solidFill>
                <a:srgbClr val="1C1D1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D1F"/>
              </a:buClr>
              <a:buSzPts val="2200"/>
              <a:buFont typeface="Lato"/>
              <a:buChar char="●"/>
            </a:pPr>
            <a:r>
              <a:rPr b="1" lang="pt-BR" sz="2200">
                <a:solidFill>
                  <a:srgbClr val="1C1D1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NOT Retorna TRUE se a condição seguinte for falsa</a:t>
            </a:r>
            <a:endParaRPr b="1" sz="2200">
              <a:solidFill>
                <a:srgbClr val="1C1D1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0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00"/>
          <p:cNvSpPr txBox="1"/>
          <p:nvPr/>
        </p:nvSpPr>
        <p:spPr>
          <a:xfrm>
            <a:off x="395300" y="847781"/>
            <a:ext cx="8353500" cy="4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ATIVIDADE: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1.	Lista de todos os filmes.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2.	Lista do título de todos os filmes.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3.	Lista de filmes com duração menor do que 60 minutos.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4.	Lista dos clientes inativos.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5.	Lista dos clientes ativos e respectivos id’s de endereços.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6.	Lista de todos os campos de custumer onde o campo custumer_id seja menor que 5.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7.	Lista de todos os Nomes de atores que iniciam com RA, RE, RI, BA, BE, BI, WA, WE, WI.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147" name="Google Shape;1147;p100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100"/>
          <p:cNvSpPr txBox="1"/>
          <p:nvPr/>
        </p:nvSpPr>
        <p:spPr>
          <a:xfrm>
            <a:off x="395300" y="73925"/>
            <a:ext cx="385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QUERIES DO CRUD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149" name="Google Shape;1149;p10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100"/>
          <p:cNvSpPr/>
          <p:nvPr/>
        </p:nvSpPr>
        <p:spPr>
          <a:xfrm>
            <a:off x="3891600" y="73925"/>
            <a:ext cx="5252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01"/>
          <p:cNvSpPr/>
          <p:nvPr/>
        </p:nvSpPr>
        <p:spPr>
          <a:xfrm>
            <a:off x="0" y="6769601"/>
            <a:ext cx="9144000" cy="88398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01"/>
          <p:cNvSpPr/>
          <p:nvPr/>
        </p:nvSpPr>
        <p:spPr>
          <a:xfrm rot="10800000">
            <a:off x="431799" y="405614"/>
            <a:ext cx="8712196" cy="5942081"/>
          </a:xfrm>
          <a:prstGeom prst="snip1Rect">
            <a:avLst>
              <a:gd fmla="val 15322" name="adj"/>
            </a:avLst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01"/>
          <p:cNvSpPr txBox="1"/>
          <p:nvPr/>
        </p:nvSpPr>
        <p:spPr>
          <a:xfrm>
            <a:off x="821755" y="2637991"/>
            <a:ext cx="793228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Irmão, você não percebeu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 você é o único representante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seu sonho na face da terra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01"/>
          <p:cNvSpPr txBox="1"/>
          <p:nvPr/>
        </p:nvSpPr>
        <p:spPr>
          <a:xfrm>
            <a:off x="3022818" y="4094896"/>
            <a:ext cx="43344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Emicida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9" name="Google Shape;1159;p101"/>
          <p:cNvPicPr preferRelativeResize="0"/>
          <p:nvPr/>
        </p:nvPicPr>
        <p:blipFill rotWithShape="1">
          <a:blip r:embed="rId3">
            <a:alphaModFix/>
          </a:blip>
          <a:srcRect b="0" l="75476" r="0" t="93175"/>
          <a:stretch/>
        </p:blipFill>
        <p:spPr>
          <a:xfrm>
            <a:off x="6901542" y="6389914"/>
            <a:ext cx="2242457" cy="468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800" y="2842213"/>
            <a:ext cx="6724390" cy="362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1"/>
          <p:cNvSpPr txBox="1"/>
          <p:nvPr/>
        </p:nvSpPr>
        <p:spPr>
          <a:xfrm>
            <a:off x="395300" y="1070845"/>
            <a:ext cx="835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2721"/>
              </a:buClr>
              <a:buSzPts val="2000"/>
              <a:buChar char="✔"/>
            </a:pPr>
            <a:r>
              <a:rPr b="1" lang="pt-BR" sz="2000">
                <a:solidFill>
                  <a:srgbClr val="404040"/>
                </a:solidFill>
              </a:rPr>
              <a:t>UM BANCO DE DADOS REPRESENTA ALGUM ASPECTO DO MUNDO REAL, ÀS VEZES CHAMADO DE MINI-MUNDO OU DE UNIVERSO DE DISCURSO. (UoD-Universe of Discourse).</a:t>
            </a:r>
            <a:endParaRPr b="1" i="0" sz="2000" u="none" cap="none" strike="noStrike">
              <a:solidFill>
                <a:srgbClr val="404040"/>
              </a:solidFill>
            </a:endParaRPr>
          </a:p>
        </p:txBody>
      </p:sp>
      <p:sp>
        <p:nvSpPr>
          <p:cNvPr id="235" name="Google Shape;235;p21"/>
          <p:cNvSpPr txBox="1"/>
          <p:nvPr/>
        </p:nvSpPr>
        <p:spPr>
          <a:xfrm>
            <a:off x="395300" y="2252398"/>
            <a:ext cx="83535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2721"/>
              </a:buClr>
              <a:buSzPts val="2000"/>
              <a:buFont typeface="Noto Sans Symbols"/>
              <a:buChar char="✔"/>
            </a:pPr>
            <a:r>
              <a:rPr b="1" lang="pt-BR" sz="2000">
                <a:solidFill>
                  <a:srgbClr val="404040"/>
                </a:solidFill>
              </a:rPr>
              <a:t>AS MUDANÇAS NO MINIMUNDO SÃO REFLETIDAS NO BANDO DE DADOS.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21"/>
          <p:cNvPicPr preferRelativeResize="0"/>
          <p:nvPr/>
        </p:nvPicPr>
        <p:blipFill rotWithShape="1">
          <a:blip r:embed="rId4">
            <a:alphaModFix/>
          </a:blip>
          <a:srcRect b="0" l="75475" r="0" t="93174"/>
          <a:stretch/>
        </p:blipFill>
        <p:spPr>
          <a:xfrm>
            <a:off x="6901542" y="6389914"/>
            <a:ext cx="2242458" cy="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1"/>
          <p:cNvSpPr txBox="1"/>
          <p:nvPr/>
        </p:nvSpPr>
        <p:spPr>
          <a:xfrm>
            <a:off x="395299" y="73925"/>
            <a:ext cx="27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INTRODUÇÃO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1"/>
          <p:cNvSpPr/>
          <p:nvPr/>
        </p:nvSpPr>
        <p:spPr>
          <a:xfrm>
            <a:off x="2964650" y="73925"/>
            <a:ext cx="6179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Google Shape;1164;p102"/>
          <p:cNvPicPr preferRelativeResize="0"/>
          <p:nvPr/>
        </p:nvPicPr>
        <p:blipFill rotWithShape="1">
          <a:blip r:embed="rId3">
            <a:alphaModFix/>
          </a:blip>
          <a:srcRect b="26093" l="33681" r="33681" t="64310"/>
          <a:stretch/>
        </p:blipFill>
        <p:spPr>
          <a:xfrm>
            <a:off x="2580166" y="4412512"/>
            <a:ext cx="3987212" cy="659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102"/>
          <p:cNvPicPr preferRelativeResize="0"/>
          <p:nvPr/>
        </p:nvPicPr>
        <p:blipFill rotWithShape="1">
          <a:blip r:embed="rId4">
            <a:alphaModFix/>
          </a:blip>
          <a:srcRect b="7595" l="21628" r="21627" t="87442"/>
          <a:stretch/>
        </p:blipFill>
        <p:spPr>
          <a:xfrm>
            <a:off x="1112874" y="5996763"/>
            <a:ext cx="6918252" cy="340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102"/>
          <p:cNvPicPr preferRelativeResize="0"/>
          <p:nvPr/>
        </p:nvPicPr>
        <p:blipFill rotWithShape="1">
          <a:blip r:embed="rId4">
            <a:alphaModFix/>
          </a:blip>
          <a:srcRect b="2326" l="21628" r="21627" t="92248"/>
          <a:stretch/>
        </p:blipFill>
        <p:spPr>
          <a:xfrm>
            <a:off x="1112874" y="6326372"/>
            <a:ext cx="6918252" cy="372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102"/>
          <p:cNvPicPr preferRelativeResize="0"/>
          <p:nvPr/>
        </p:nvPicPr>
        <p:blipFill rotWithShape="1">
          <a:blip r:embed="rId5">
            <a:alphaModFix/>
          </a:blip>
          <a:srcRect b="69092" l="10422" r="10000" t="20266"/>
          <a:stretch/>
        </p:blipFill>
        <p:spPr>
          <a:xfrm>
            <a:off x="953036" y="1899635"/>
            <a:ext cx="7276563" cy="54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102"/>
          <p:cNvPicPr preferRelativeResize="0"/>
          <p:nvPr/>
        </p:nvPicPr>
        <p:blipFill rotWithShape="1">
          <a:blip r:embed="rId5">
            <a:alphaModFix/>
          </a:blip>
          <a:srcRect b="54570" l="10422" r="10000" t="31409"/>
          <a:stretch/>
        </p:blipFill>
        <p:spPr>
          <a:xfrm>
            <a:off x="953036" y="2472744"/>
            <a:ext cx="7276563" cy="721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